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3"/>
  </p:notesMasterIdLst>
  <p:sldIdLst>
    <p:sldId id="267" r:id="rId2"/>
    <p:sldId id="336"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5" r:id="rId67"/>
    <p:sldId id="332" r:id="rId68"/>
    <p:sldId id="333" r:id="rId69"/>
    <p:sldId id="334" r:id="rId70"/>
    <p:sldId id="264" r:id="rId71"/>
    <p:sldId id="266" r:id="rId72"/>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pPr/>
              <a:t>5/31/2018</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pPr/>
              <a:t>‹#›</a:t>
            </a:fld>
            <a:endParaRPr lang="en-US"/>
          </a:p>
        </p:txBody>
      </p:sp>
    </p:spTree>
    <p:extLst>
      <p:ext uri="{BB962C8B-B14F-4D97-AF65-F5344CB8AC3E}">
        <p14:creationId xmlns:p14="http://schemas.microsoft.com/office/powerpoint/2010/main" xmlns=""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0E781A-68C4-4EF7-8930-C08217C6D449}" type="slidenum">
              <a:rPr lang="en-US" smtClean="0"/>
              <a:pPr/>
              <a:t>65</a:t>
            </a:fld>
            <a:endParaRPr lang="en-US"/>
          </a:p>
        </p:txBody>
      </p:sp>
    </p:spTree>
    <p:extLst>
      <p:ext uri="{BB962C8B-B14F-4D97-AF65-F5344CB8AC3E}">
        <p14:creationId xmlns:p14="http://schemas.microsoft.com/office/powerpoint/2010/main" xmlns="" val="3158940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a:p>
        </p:txBody>
      </p:sp>
    </p:spTree>
    <p:extLst>
      <p:ext uri="{BB962C8B-B14F-4D97-AF65-F5344CB8AC3E}">
        <p14:creationId xmlns:p14="http://schemas.microsoft.com/office/powerpoint/2010/main" xmlns=""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a:p>
        </p:txBody>
      </p:sp>
    </p:spTree>
    <p:extLst>
      <p:ext uri="{BB962C8B-B14F-4D97-AF65-F5344CB8AC3E}">
        <p14:creationId xmlns:p14="http://schemas.microsoft.com/office/powerpoint/2010/main" xmlns=""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a:p>
        </p:txBody>
      </p:sp>
    </p:spTree>
    <p:extLst>
      <p:ext uri="{BB962C8B-B14F-4D97-AF65-F5344CB8AC3E}">
        <p14:creationId xmlns:p14="http://schemas.microsoft.com/office/powerpoint/2010/main" xmlns=""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a:p>
        </p:txBody>
      </p:sp>
    </p:spTree>
    <p:extLst>
      <p:ext uri="{BB962C8B-B14F-4D97-AF65-F5344CB8AC3E}">
        <p14:creationId xmlns:p14="http://schemas.microsoft.com/office/powerpoint/2010/main" xmlns=""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a:p>
        </p:txBody>
      </p:sp>
    </p:spTree>
    <p:extLst>
      <p:ext uri="{BB962C8B-B14F-4D97-AF65-F5344CB8AC3E}">
        <p14:creationId xmlns:p14="http://schemas.microsoft.com/office/powerpoint/2010/main" xmlns=""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a:p>
        </p:txBody>
      </p:sp>
    </p:spTree>
    <p:extLst>
      <p:ext uri="{BB962C8B-B14F-4D97-AF65-F5344CB8AC3E}">
        <p14:creationId xmlns:p14="http://schemas.microsoft.com/office/powerpoint/2010/main" xmlns=""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a:p>
        </p:txBody>
      </p:sp>
    </p:spTree>
    <p:extLst>
      <p:ext uri="{BB962C8B-B14F-4D97-AF65-F5344CB8AC3E}">
        <p14:creationId xmlns:p14="http://schemas.microsoft.com/office/powerpoint/2010/main" xmlns=""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a:p>
        </p:txBody>
      </p:sp>
    </p:spTree>
    <p:extLst>
      <p:ext uri="{BB962C8B-B14F-4D97-AF65-F5344CB8AC3E}">
        <p14:creationId xmlns:p14="http://schemas.microsoft.com/office/powerpoint/2010/main" xmlns=""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a:p>
        </p:txBody>
      </p:sp>
    </p:spTree>
    <p:extLst>
      <p:ext uri="{BB962C8B-B14F-4D97-AF65-F5344CB8AC3E}">
        <p14:creationId xmlns:p14="http://schemas.microsoft.com/office/powerpoint/2010/main" xmlns=""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a:p>
        </p:txBody>
      </p:sp>
    </p:spTree>
    <p:extLst>
      <p:ext uri="{BB962C8B-B14F-4D97-AF65-F5344CB8AC3E}">
        <p14:creationId xmlns:p14="http://schemas.microsoft.com/office/powerpoint/2010/main" xmlns=""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a:p>
        </p:txBody>
      </p:sp>
    </p:spTree>
    <p:extLst>
      <p:ext uri="{BB962C8B-B14F-4D97-AF65-F5344CB8AC3E}">
        <p14:creationId xmlns:p14="http://schemas.microsoft.com/office/powerpoint/2010/main" xmlns=""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xmlns=""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mailto:shenkman@shenkmanlaw.com"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71.xml.rels><?xml version="1.0" encoding="UTF-8" standalone="yes"?>
<Relationships xmlns="http://schemas.openxmlformats.org/package/2006/relationships"><Relationship Id="rId2" Type="http://schemas.openxmlformats.org/officeDocument/2006/relationships/hyperlink" Target="mailto:sdornbush@nacle.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97CBBCAF-984C-4C4F-9993-466E71994581}" type="slidenum">
              <a:rPr lang="en-US" altLang="en-US"/>
              <a:pPr/>
              <a:t>1</a:t>
            </a:fld>
            <a:endParaRPr lang="en-US" altLang="en-US" dirty="0"/>
          </a:p>
        </p:txBody>
      </p:sp>
      <p:sp>
        <p:nvSpPr>
          <p:cNvPr id="209922" name="AutoShape 2"/>
          <p:cNvSpPr>
            <a:spLocks noGrp="1" noChangeArrowheads="1"/>
          </p:cNvSpPr>
          <p:nvPr>
            <p:ph type="ctrTitle"/>
          </p:nvPr>
        </p:nvSpPr>
        <p:spPr/>
        <p:txBody>
          <a:bodyPr/>
          <a:lstStyle/>
          <a:p>
            <a:r>
              <a:rPr lang="en-US" altLang="en-US" sz="4200" dirty="0">
                <a:solidFill>
                  <a:schemeClr val="tx2"/>
                </a:solidFill>
              </a:rPr>
              <a:t>Estate and Financial Planning For Clients Living With Chronic Illness</a:t>
            </a:r>
            <a:r>
              <a:rPr lang="en-US" altLang="en-US" sz="4200" dirty="0"/>
              <a:t/>
            </a:r>
            <a:br>
              <a:rPr lang="en-US" altLang="en-US" sz="4200" dirty="0"/>
            </a:br>
            <a:endParaRPr lang="en-US" altLang="en-US" sz="2000" dirty="0"/>
          </a:p>
        </p:txBody>
      </p:sp>
      <p:sp>
        <p:nvSpPr>
          <p:cNvPr id="209923" name="Rectangle 3"/>
          <p:cNvSpPr>
            <a:spLocks noGrp="1" noChangeArrowheads="1"/>
          </p:cNvSpPr>
          <p:nvPr>
            <p:ph type="subTitle" idx="1"/>
          </p:nvPr>
        </p:nvSpPr>
        <p:spPr/>
        <p:txBody>
          <a:bodyPr/>
          <a:lstStyle/>
          <a:p>
            <a:r>
              <a:rPr lang="en-US" altLang="en-US" sz="2400" dirty="0"/>
              <a:t>By: Martin M. Shenkman,</a:t>
            </a:r>
          </a:p>
          <a:p>
            <a:r>
              <a:rPr lang="en-US" altLang="en-US" sz="1800" dirty="0"/>
              <a:t>CPA, MBA, AEP, PFS, JD</a:t>
            </a:r>
          </a:p>
        </p:txBody>
      </p:sp>
      <p:pic>
        <p:nvPicPr>
          <p:cNvPr id="209925" name="Picture 5"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49317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BBC7A32-A110-4467-BE96-19B7A913D070}" type="slidenum">
              <a:rPr lang="en-US" altLang="en-US"/>
              <a:pPr/>
              <a:t>10</a:t>
            </a:fld>
            <a:endParaRPr lang="en-US" altLang="en-US" dirty="0"/>
          </a:p>
        </p:txBody>
      </p:sp>
      <p:sp>
        <p:nvSpPr>
          <p:cNvPr id="221186" name="AutoShape 2"/>
          <p:cNvSpPr>
            <a:spLocks noGrp="1" noChangeArrowheads="1"/>
          </p:cNvSpPr>
          <p:nvPr>
            <p:ph type="title"/>
          </p:nvPr>
        </p:nvSpPr>
        <p:spPr/>
        <p:txBody>
          <a:bodyPr/>
          <a:lstStyle/>
          <a:p>
            <a:r>
              <a:rPr lang="en-US" altLang="en-US" dirty="0"/>
              <a:t>Serving Clients with Chronic Illness</a:t>
            </a:r>
          </a:p>
        </p:txBody>
      </p:sp>
      <p:sp>
        <p:nvSpPr>
          <p:cNvPr id="221187" name="Rectangle 3"/>
          <p:cNvSpPr>
            <a:spLocks noGrp="1" noChangeArrowheads="1"/>
          </p:cNvSpPr>
          <p:nvPr>
            <p:ph type="body" idx="1"/>
          </p:nvPr>
        </p:nvSpPr>
        <p:spPr/>
        <p:txBody>
          <a:bodyPr/>
          <a:lstStyle/>
          <a:p>
            <a:pPr>
              <a:lnSpc>
                <a:spcPct val="80000"/>
              </a:lnSpc>
            </a:pPr>
            <a:r>
              <a:rPr lang="en-US" altLang="en-US" sz="1800" dirty="0">
                <a:solidFill>
                  <a:srgbClr val="004080"/>
                </a:solidFill>
              </a:rPr>
              <a:t>Many of your clients are touched by chronic illness (they are living with chronic illness, have a love one affected, or they are a caregiver)</a:t>
            </a:r>
          </a:p>
          <a:p>
            <a:pPr>
              <a:lnSpc>
                <a:spcPct val="80000"/>
              </a:lnSpc>
            </a:pPr>
            <a:r>
              <a:rPr lang="en-US" altLang="en-US" sz="1800" dirty="0">
                <a:solidFill>
                  <a:srgbClr val="004080"/>
                </a:solidFill>
              </a:rPr>
              <a:t>It is the compassionate thing to help.</a:t>
            </a:r>
          </a:p>
          <a:p>
            <a:pPr>
              <a:lnSpc>
                <a:spcPct val="80000"/>
              </a:lnSpc>
            </a:pPr>
            <a:r>
              <a:rPr lang="en-US" altLang="en-US" sz="1800" dirty="0">
                <a:solidFill>
                  <a:srgbClr val="004080"/>
                </a:solidFill>
              </a:rPr>
              <a:t>Its good for your business! With $10M inflation adjusted exemption (scheduled to decline after 2025 to $5M inflation adjusted) and permanent portability only about 4,000 estates per year, or .2% of decedents will file federal estate tax returns owning a tax. The “tax driver” can no longer be relied upon as the sole, or even primary, generator of business</a:t>
            </a:r>
          </a:p>
          <a:p>
            <a:pPr>
              <a:lnSpc>
                <a:spcPct val="80000"/>
              </a:lnSpc>
            </a:pPr>
            <a:r>
              <a:rPr lang="en-US" altLang="en-US" sz="1800" dirty="0">
                <a:solidFill>
                  <a:srgbClr val="004080"/>
                </a:solidFill>
              </a:rPr>
              <a:t>Helping clients affected by chronic illness, and growing your practice by better serving the many potential clients affected by chronic illness, is good business – the aging population raises many of the same issues.</a:t>
            </a:r>
          </a:p>
          <a:p>
            <a:pPr>
              <a:lnSpc>
                <a:spcPct val="80000"/>
              </a:lnSpc>
            </a:pPr>
            <a:r>
              <a:rPr lang="en-US" altLang="en-US" sz="1800" dirty="0">
                <a:solidFill>
                  <a:srgbClr val="004080"/>
                </a:solidFill>
              </a:rPr>
              <a:t>This program will hopefully help you identify clients affected by chronic illness, understand more planning opportunities, and advise them and their families accordingly.</a:t>
            </a:r>
          </a:p>
          <a:p>
            <a:pPr lvl="1">
              <a:lnSpc>
                <a:spcPct val="85000"/>
              </a:lnSpc>
              <a:spcBef>
                <a:spcPct val="50000"/>
              </a:spcBef>
              <a:buFont typeface="Times" pitchFamily="18" charset="0"/>
              <a:buChar char="•"/>
            </a:pPr>
            <a:endParaRPr lang="en-US" altLang="en-US" sz="1800" dirty="0"/>
          </a:p>
        </p:txBody>
      </p:sp>
    </p:spTree>
    <p:extLst>
      <p:ext uri="{BB962C8B-B14F-4D97-AF65-F5344CB8AC3E}">
        <p14:creationId xmlns:p14="http://schemas.microsoft.com/office/powerpoint/2010/main" xmlns="" val="2905600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8077B25-ACAD-49E9-BDC1-06E477EFC290}" type="slidenum">
              <a:rPr lang="en-US" altLang="en-US"/>
              <a:pPr/>
              <a:t>11</a:t>
            </a:fld>
            <a:endParaRPr lang="en-US" altLang="en-US" dirty="0"/>
          </a:p>
        </p:txBody>
      </p:sp>
      <p:sp>
        <p:nvSpPr>
          <p:cNvPr id="222210" name="AutoShape 2"/>
          <p:cNvSpPr>
            <a:spLocks noGrp="1" noChangeArrowheads="1"/>
          </p:cNvSpPr>
          <p:nvPr>
            <p:ph type="title"/>
          </p:nvPr>
        </p:nvSpPr>
        <p:spPr/>
        <p:txBody>
          <a:bodyPr/>
          <a:lstStyle/>
          <a:p>
            <a:r>
              <a:rPr lang="en-US" altLang="en-US" dirty="0"/>
              <a:t>Serving Clients with Chronic Illness</a:t>
            </a:r>
          </a:p>
        </p:txBody>
      </p:sp>
      <p:sp>
        <p:nvSpPr>
          <p:cNvPr id="222211" name="Rectangle 3"/>
          <p:cNvSpPr>
            <a:spLocks noGrp="1" noChangeArrowheads="1"/>
          </p:cNvSpPr>
          <p:nvPr>
            <p:ph type="body" idx="1"/>
          </p:nvPr>
        </p:nvSpPr>
        <p:spPr/>
        <p:txBody>
          <a:bodyPr/>
          <a:lstStyle/>
          <a:p>
            <a:pPr>
              <a:lnSpc>
                <a:spcPct val="80000"/>
              </a:lnSpc>
            </a:pPr>
            <a:r>
              <a:rPr lang="en-US" altLang="en-US" sz="2000" dirty="0">
                <a:solidFill>
                  <a:srgbClr val="004080"/>
                </a:solidFill>
              </a:rPr>
              <a:t>Special (Supplemental) Needs Trusts (SNTs) may be vital for those of more limited means. But many people living with chronic illness or disability have high net worth, and require specialized investment, estate, and other planning.</a:t>
            </a:r>
          </a:p>
          <a:p>
            <a:pPr>
              <a:lnSpc>
                <a:spcPct val="80000"/>
              </a:lnSpc>
            </a:pPr>
            <a:r>
              <a:rPr lang="en-US" altLang="en-US" sz="2000" dirty="0">
                <a:solidFill>
                  <a:srgbClr val="004080"/>
                </a:solidFill>
              </a:rPr>
              <a:t>SNT planning often leaves wide gaps in planning for adult children with special needs. Aging parent’s disability planning must address care for the parent and the adult child.</a:t>
            </a:r>
          </a:p>
          <a:p>
            <a:pPr>
              <a:lnSpc>
                <a:spcPct val="80000"/>
              </a:lnSpc>
            </a:pPr>
            <a:r>
              <a:rPr lang="en-US" altLang="en-US" sz="2000" dirty="0">
                <a:solidFill>
                  <a:srgbClr val="004080"/>
                </a:solidFill>
              </a:rPr>
              <a:t>People living with chronic illness and disabilities have a wide range of planning issues – no aspect of planning is untouched by their challenges.</a:t>
            </a:r>
          </a:p>
          <a:p>
            <a:pPr>
              <a:lnSpc>
                <a:spcPct val="80000"/>
              </a:lnSpc>
            </a:pPr>
            <a:r>
              <a:rPr lang="en-US" altLang="en-US" sz="2000" dirty="0">
                <a:solidFill>
                  <a:srgbClr val="004080"/>
                </a:solidFill>
              </a:rPr>
              <a:t>Living wills, health proxies, HIPAA releases, revocable trusts, and more, need to be tailored to each person’s situation, but this is just the beginning.</a:t>
            </a:r>
            <a:endParaRPr lang="en-US" altLang="en-US" sz="2000" dirty="0"/>
          </a:p>
        </p:txBody>
      </p:sp>
    </p:spTree>
    <p:extLst>
      <p:ext uri="{BB962C8B-B14F-4D97-AF65-F5344CB8AC3E}">
        <p14:creationId xmlns:p14="http://schemas.microsoft.com/office/powerpoint/2010/main" xmlns="" val="302465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BCB1F854-E63E-4476-82C2-A6DE7B329AE9}" type="slidenum">
              <a:rPr lang="en-US" altLang="en-US"/>
              <a:pPr/>
              <a:t>12</a:t>
            </a:fld>
            <a:endParaRPr lang="en-US" altLang="en-US" dirty="0"/>
          </a:p>
        </p:txBody>
      </p:sp>
      <p:sp>
        <p:nvSpPr>
          <p:cNvPr id="223234"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23235" name="Rectangle 3"/>
          <p:cNvSpPr>
            <a:spLocks noGrp="1" noChangeArrowheads="1"/>
          </p:cNvSpPr>
          <p:nvPr>
            <p:ph type="subTitle" idx="1"/>
          </p:nvPr>
        </p:nvSpPr>
        <p:spPr/>
        <p:txBody>
          <a:bodyPr/>
          <a:lstStyle/>
          <a:p>
            <a:pPr>
              <a:lnSpc>
                <a:spcPct val="90000"/>
              </a:lnSpc>
            </a:pPr>
            <a:r>
              <a:rPr lang="en-US" altLang="en-US" sz="4000" b="1" dirty="0"/>
              <a:t>Illustration of 2 Specific Diseases</a:t>
            </a:r>
          </a:p>
        </p:txBody>
      </p:sp>
      <p:pic>
        <p:nvPicPr>
          <p:cNvPr id="223236"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2807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57C6D66-8D18-428D-B213-534D315A0DB4}" type="slidenum">
              <a:rPr lang="en-US" altLang="en-US"/>
              <a:pPr/>
              <a:t>13</a:t>
            </a:fld>
            <a:endParaRPr lang="en-US" altLang="en-US" dirty="0"/>
          </a:p>
        </p:txBody>
      </p:sp>
      <p:sp>
        <p:nvSpPr>
          <p:cNvPr id="225282" name="AutoShape 2"/>
          <p:cNvSpPr>
            <a:spLocks noGrp="1" noChangeArrowheads="1"/>
          </p:cNvSpPr>
          <p:nvPr>
            <p:ph type="title"/>
          </p:nvPr>
        </p:nvSpPr>
        <p:spPr/>
        <p:txBody>
          <a:bodyPr/>
          <a:lstStyle/>
          <a:p>
            <a:r>
              <a:rPr lang="en-US" altLang="en-US" dirty="0"/>
              <a:t>Incidence of Multiple Sclerosis</a:t>
            </a:r>
          </a:p>
        </p:txBody>
      </p:sp>
      <p:sp>
        <p:nvSpPr>
          <p:cNvPr id="225283" name="Rectangle 3"/>
          <p:cNvSpPr>
            <a:spLocks noGrp="1" noChangeArrowheads="1"/>
          </p:cNvSpPr>
          <p:nvPr>
            <p:ph type="body" idx="1"/>
          </p:nvPr>
        </p:nvSpPr>
        <p:spPr/>
        <p:txBody>
          <a:bodyPr/>
          <a:lstStyle/>
          <a:p>
            <a:r>
              <a:rPr lang="en-US" altLang="en-US" dirty="0">
                <a:solidFill>
                  <a:schemeClr val="tx2"/>
                </a:solidFill>
              </a:rPr>
              <a:t>Average age of diagnosis is 30, although range is from childhood to over 50.</a:t>
            </a:r>
          </a:p>
          <a:p>
            <a:r>
              <a:rPr lang="en-US" altLang="en-US" dirty="0">
                <a:solidFill>
                  <a:schemeClr val="tx2"/>
                </a:solidFill>
              </a:rPr>
              <a:t>Female predominant disease: 4:1.</a:t>
            </a:r>
          </a:p>
          <a:p>
            <a:pPr>
              <a:buFont typeface="Wingdings" pitchFamily="2" charset="2"/>
              <a:buNone/>
            </a:pPr>
            <a:endParaRPr lang="en-US" altLang="en-US" dirty="0"/>
          </a:p>
        </p:txBody>
      </p:sp>
      <p:grpSp>
        <p:nvGrpSpPr>
          <p:cNvPr id="225284" name="Group 3"/>
          <p:cNvGrpSpPr>
            <a:grpSpLocks/>
          </p:cNvGrpSpPr>
          <p:nvPr/>
        </p:nvGrpSpPr>
        <p:grpSpPr bwMode="auto">
          <a:xfrm>
            <a:off x="1390650" y="4092575"/>
            <a:ext cx="6172200" cy="2197100"/>
            <a:chOff x="560" y="1056"/>
            <a:chExt cx="4639" cy="2803"/>
          </a:xfrm>
        </p:grpSpPr>
        <p:pic>
          <p:nvPicPr>
            <p:cNvPr id="225285"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0" y="1056"/>
              <a:ext cx="4639" cy="28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286"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60" y="1056"/>
              <a:ext cx="4639" cy="28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xmlns="" val="411355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4730A0-FE21-4932-8CCF-858B9B369721}" type="slidenum">
              <a:rPr lang="en-US" altLang="en-US"/>
              <a:pPr/>
              <a:t>14</a:t>
            </a:fld>
            <a:endParaRPr lang="en-US" altLang="en-US" dirty="0"/>
          </a:p>
        </p:txBody>
      </p:sp>
      <p:sp>
        <p:nvSpPr>
          <p:cNvPr id="224258" name="AutoShape 2"/>
          <p:cNvSpPr>
            <a:spLocks noGrp="1" noChangeArrowheads="1"/>
          </p:cNvSpPr>
          <p:nvPr>
            <p:ph type="title"/>
          </p:nvPr>
        </p:nvSpPr>
        <p:spPr/>
        <p:txBody>
          <a:bodyPr/>
          <a:lstStyle/>
          <a:p>
            <a:r>
              <a:rPr lang="en-US" altLang="en-US" sz="3200" dirty="0"/>
              <a:t>Illustration of Chronic Illness: Multiple Sclerosis</a:t>
            </a:r>
          </a:p>
        </p:txBody>
      </p:sp>
      <p:sp>
        <p:nvSpPr>
          <p:cNvPr id="224259" name="Rectangle 3"/>
          <p:cNvSpPr>
            <a:spLocks noGrp="1" noChangeArrowheads="1"/>
          </p:cNvSpPr>
          <p:nvPr>
            <p:ph type="body" idx="1"/>
          </p:nvPr>
        </p:nvSpPr>
        <p:spPr/>
        <p:txBody>
          <a:bodyPr/>
          <a:lstStyle/>
          <a:p>
            <a:r>
              <a:rPr lang="en-US" altLang="en-US" dirty="0">
                <a:solidFill>
                  <a:schemeClr val="tx2"/>
                </a:solidFill>
              </a:rPr>
              <a:t>Fatigue can be mental and/or physical.</a:t>
            </a:r>
          </a:p>
          <a:p>
            <a:r>
              <a:rPr lang="en-US" altLang="en-US" dirty="0">
                <a:solidFill>
                  <a:schemeClr val="tx2"/>
                </a:solidFill>
              </a:rPr>
              <a:t>It is the number one reason people with Multiple Sclerosis disease leave the work force.</a:t>
            </a:r>
          </a:p>
          <a:p>
            <a:r>
              <a:rPr lang="en-US" altLang="en-US" dirty="0">
                <a:solidFill>
                  <a:schemeClr val="tx2"/>
                </a:solidFill>
              </a:rPr>
              <a:t>It fluctuates during the day.</a:t>
            </a:r>
          </a:p>
          <a:p>
            <a:endParaRPr lang="en-US" altLang="en-US" dirty="0"/>
          </a:p>
          <a:p>
            <a:pPr>
              <a:buFont typeface="Wingdings" pitchFamily="2" charset="2"/>
              <a:buNone/>
            </a:pPr>
            <a:endParaRPr lang="en-US" altLang="en-US" dirty="0"/>
          </a:p>
        </p:txBody>
      </p:sp>
      <p:pic>
        <p:nvPicPr>
          <p:cNvPr id="224260" name="Picture 2" descr="http://www.healblog.net/wp-content/uploads/2009/08/fatigu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59450" y="3976688"/>
            <a:ext cx="2771775" cy="277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109475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3ABD46A-EE8B-4120-AB01-C1A53C21E7B8}" type="slidenum">
              <a:rPr lang="en-US" altLang="en-US"/>
              <a:pPr/>
              <a:t>15</a:t>
            </a:fld>
            <a:endParaRPr lang="en-US" altLang="en-US" dirty="0"/>
          </a:p>
        </p:txBody>
      </p:sp>
      <p:sp>
        <p:nvSpPr>
          <p:cNvPr id="229378" name="AutoShape 2"/>
          <p:cNvSpPr>
            <a:spLocks noGrp="1" noChangeArrowheads="1"/>
          </p:cNvSpPr>
          <p:nvPr>
            <p:ph type="title"/>
          </p:nvPr>
        </p:nvSpPr>
        <p:spPr/>
        <p:txBody>
          <a:bodyPr/>
          <a:lstStyle/>
          <a:p>
            <a:r>
              <a:rPr lang="en-US" altLang="en-US" sz="3200" dirty="0"/>
              <a:t>Multiple Sclerosis – Detailed Illustration</a:t>
            </a:r>
          </a:p>
        </p:txBody>
      </p:sp>
      <p:sp>
        <p:nvSpPr>
          <p:cNvPr id="229379" name="Rectangle 3"/>
          <p:cNvSpPr>
            <a:spLocks noGrp="1" noChangeArrowheads="1"/>
          </p:cNvSpPr>
          <p:nvPr>
            <p:ph type="body" idx="1"/>
          </p:nvPr>
        </p:nvSpPr>
        <p:spPr/>
        <p:txBody>
          <a:bodyPr/>
          <a:lstStyle/>
          <a:p>
            <a:pPr>
              <a:lnSpc>
                <a:spcPct val="80000"/>
              </a:lnSpc>
            </a:pPr>
            <a:r>
              <a:rPr lang="en-US" altLang="en-US" sz="2000" dirty="0">
                <a:solidFill>
                  <a:srgbClr val="004080"/>
                </a:solidFill>
              </a:rPr>
              <a:t>Someone diagnosed in their early 30s might have a 15 year estimated remaining work career. A more aggressive savings and investment plan may be warranted to create a retirement nest egg in time for an early retirement.</a:t>
            </a:r>
          </a:p>
          <a:p>
            <a:pPr>
              <a:lnSpc>
                <a:spcPct val="80000"/>
              </a:lnSpc>
            </a:pPr>
            <a:r>
              <a:rPr lang="en-US" altLang="en-US" sz="2000" dirty="0">
                <a:solidFill>
                  <a:srgbClr val="004080"/>
                </a:solidFill>
              </a:rPr>
              <a:t>Significant cognitive impact is unlikely for many years, if ever.</a:t>
            </a:r>
          </a:p>
          <a:p>
            <a:pPr>
              <a:lnSpc>
                <a:spcPct val="80000"/>
              </a:lnSpc>
            </a:pPr>
            <a:r>
              <a:rPr lang="en-US" altLang="en-US" sz="2000" dirty="0">
                <a:solidFill>
                  <a:srgbClr val="004080"/>
                </a:solidFill>
              </a:rPr>
              <a:t>Sporadic exacerbations (attacks) may warrant special powers of attorney and other planning.</a:t>
            </a:r>
          </a:p>
          <a:p>
            <a:pPr>
              <a:lnSpc>
                <a:spcPct val="80000"/>
              </a:lnSpc>
            </a:pPr>
            <a:r>
              <a:rPr lang="en-US" altLang="en-US" sz="2000" dirty="0">
                <a:solidFill>
                  <a:srgbClr val="004080"/>
                </a:solidFill>
              </a:rPr>
              <a:t>The client living with MS, because they are likely to have graduated college and begun a career may have disability insurance, but is often too young to have addressed long term care coverage.</a:t>
            </a:r>
          </a:p>
          <a:p>
            <a:pPr>
              <a:lnSpc>
                <a:spcPct val="80000"/>
              </a:lnSpc>
            </a:pPr>
            <a:r>
              <a:rPr lang="en-US" altLang="en-US" sz="2000" dirty="0">
                <a:solidFill>
                  <a:srgbClr val="004080"/>
                </a:solidFill>
              </a:rPr>
              <a:t>4/5ths of those diagnosed with MS are women, 70% are single.</a:t>
            </a:r>
            <a:endParaRPr lang="en-US" altLang="en-US" sz="2000" dirty="0"/>
          </a:p>
        </p:txBody>
      </p:sp>
    </p:spTree>
    <p:extLst>
      <p:ext uri="{BB962C8B-B14F-4D97-AF65-F5344CB8AC3E}">
        <p14:creationId xmlns:p14="http://schemas.microsoft.com/office/powerpoint/2010/main" xmlns="" val="266924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2382FBB-724C-44BA-9A0F-F3E88BA678FD}" type="slidenum">
              <a:rPr lang="en-US" altLang="en-US"/>
              <a:pPr/>
              <a:t>16</a:t>
            </a:fld>
            <a:endParaRPr lang="en-US" altLang="en-US" dirty="0"/>
          </a:p>
        </p:txBody>
      </p:sp>
      <p:sp>
        <p:nvSpPr>
          <p:cNvPr id="233474" name="AutoShape 2"/>
          <p:cNvSpPr>
            <a:spLocks noGrp="1" noChangeArrowheads="1"/>
          </p:cNvSpPr>
          <p:nvPr>
            <p:ph type="title"/>
          </p:nvPr>
        </p:nvSpPr>
        <p:spPr/>
        <p:txBody>
          <a:bodyPr/>
          <a:lstStyle/>
          <a:p>
            <a:r>
              <a:rPr lang="en-US" altLang="en-US" dirty="0"/>
              <a:t>COPD</a:t>
            </a:r>
          </a:p>
        </p:txBody>
      </p:sp>
      <p:sp>
        <p:nvSpPr>
          <p:cNvPr id="233475" name="Rectangle 3"/>
          <p:cNvSpPr>
            <a:spLocks noGrp="1" noChangeArrowheads="1"/>
          </p:cNvSpPr>
          <p:nvPr>
            <p:ph type="body" idx="1"/>
          </p:nvPr>
        </p:nvSpPr>
        <p:spPr/>
        <p:txBody>
          <a:bodyPr/>
          <a:lstStyle/>
          <a:p>
            <a:pPr>
              <a:lnSpc>
                <a:spcPct val="80000"/>
              </a:lnSpc>
            </a:pPr>
            <a:r>
              <a:rPr lang="en-US" altLang="en-US" sz="2200" dirty="0">
                <a:solidFill>
                  <a:schemeClr val="tx2"/>
                </a:solidFill>
              </a:rPr>
              <a:t>COPD may appear in various forms: Chronic bronchitis, Refractory asthma, Emphysema, Bronchiectasis.</a:t>
            </a:r>
          </a:p>
          <a:p>
            <a:pPr>
              <a:lnSpc>
                <a:spcPct val="80000"/>
              </a:lnSpc>
            </a:pPr>
            <a:r>
              <a:rPr lang="en-US" altLang="en-US" sz="2200" dirty="0">
                <a:solidFill>
                  <a:schemeClr val="tx2"/>
                </a:solidFill>
              </a:rPr>
              <a:t>12 million Americans living with COPD.</a:t>
            </a:r>
          </a:p>
          <a:p>
            <a:pPr>
              <a:lnSpc>
                <a:spcPct val="80000"/>
              </a:lnSpc>
            </a:pPr>
            <a:r>
              <a:rPr lang="en-US" altLang="en-US" sz="2200" dirty="0">
                <a:solidFill>
                  <a:schemeClr val="tx2"/>
                </a:solidFill>
              </a:rPr>
              <a:t>Another 12 million are estimated to be living with COPD that has not been diagnosed.</a:t>
            </a:r>
          </a:p>
          <a:p>
            <a:pPr>
              <a:lnSpc>
                <a:spcPct val="80000"/>
              </a:lnSpc>
            </a:pPr>
            <a:r>
              <a:rPr lang="en-US" altLang="en-US" sz="2200" dirty="0">
                <a:solidFill>
                  <a:schemeClr val="tx2"/>
                </a:solidFill>
              </a:rPr>
              <a:t>Others estimate the number of Americans living with COPD at 35 million.</a:t>
            </a:r>
          </a:p>
          <a:p>
            <a:pPr>
              <a:lnSpc>
                <a:spcPct val="80000"/>
              </a:lnSpc>
            </a:pPr>
            <a:r>
              <a:rPr lang="en-US" altLang="en-US" sz="2200" dirty="0">
                <a:solidFill>
                  <a:schemeClr val="tx2"/>
                </a:solidFill>
              </a:rPr>
              <a:t>COPD is the third leading cause of death in the US and the 2</a:t>
            </a:r>
            <a:r>
              <a:rPr lang="en-US" altLang="en-US" sz="2200" baseline="30000" dirty="0">
                <a:solidFill>
                  <a:schemeClr val="tx2"/>
                </a:solidFill>
              </a:rPr>
              <a:t>nd</a:t>
            </a:r>
            <a:r>
              <a:rPr lang="en-US" altLang="en-US" sz="2200" dirty="0">
                <a:solidFill>
                  <a:schemeClr val="tx2"/>
                </a:solidFill>
              </a:rPr>
              <a:t> or 3</a:t>
            </a:r>
            <a:r>
              <a:rPr lang="en-US" altLang="en-US" sz="2200" baseline="30000" dirty="0">
                <a:solidFill>
                  <a:schemeClr val="tx2"/>
                </a:solidFill>
              </a:rPr>
              <a:t>rd</a:t>
            </a:r>
            <a:r>
              <a:rPr lang="en-US" altLang="en-US" sz="2200" dirty="0">
                <a:solidFill>
                  <a:schemeClr val="tx2"/>
                </a:solidFill>
              </a:rPr>
              <a:t> leading cause of disability in the US.</a:t>
            </a:r>
          </a:p>
          <a:p>
            <a:pPr>
              <a:lnSpc>
                <a:spcPct val="80000"/>
              </a:lnSpc>
            </a:pPr>
            <a:r>
              <a:rPr lang="en-US" altLang="en-US" sz="2200" dirty="0">
                <a:solidFill>
                  <a:schemeClr val="tx2"/>
                </a:solidFill>
              </a:rPr>
              <a:t>Many assume COPD is a disease of elderly male smokers. The most common diagnosis today is a female in her 40s.</a:t>
            </a:r>
          </a:p>
        </p:txBody>
      </p:sp>
    </p:spTree>
    <p:extLst>
      <p:ext uri="{BB962C8B-B14F-4D97-AF65-F5344CB8AC3E}">
        <p14:creationId xmlns:p14="http://schemas.microsoft.com/office/powerpoint/2010/main" xmlns="" val="1377025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BA9DD46-0619-484F-8017-55F005A126C7}" type="slidenum">
              <a:rPr lang="en-US" altLang="en-US"/>
              <a:pPr/>
              <a:t>17</a:t>
            </a:fld>
            <a:endParaRPr lang="en-US" altLang="en-US" dirty="0"/>
          </a:p>
        </p:txBody>
      </p:sp>
      <p:sp>
        <p:nvSpPr>
          <p:cNvPr id="234498" name="AutoShape 2"/>
          <p:cNvSpPr>
            <a:spLocks noGrp="1" noChangeArrowheads="1"/>
          </p:cNvSpPr>
          <p:nvPr>
            <p:ph type="title"/>
          </p:nvPr>
        </p:nvSpPr>
        <p:spPr/>
        <p:txBody>
          <a:bodyPr/>
          <a:lstStyle/>
          <a:p>
            <a:r>
              <a:rPr lang="en-US" altLang="en-US" dirty="0"/>
              <a:t>COPD</a:t>
            </a:r>
          </a:p>
        </p:txBody>
      </p:sp>
      <p:sp>
        <p:nvSpPr>
          <p:cNvPr id="234499" name="Rectangle 3"/>
          <p:cNvSpPr>
            <a:spLocks noGrp="1" noChangeArrowheads="1"/>
          </p:cNvSpPr>
          <p:nvPr>
            <p:ph type="body" idx="1"/>
          </p:nvPr>
        </p:nvSpPr>
        <p:spPr/>
        <p:txBody>
          <a:bodyPr/>
          <a:lstStyle/>
          <a:p>
            <a:pPr>
              <a:lnSpc>
                <a:spcPct val="80000"/>
              </a:lnSpc>
            </a:pPr>
            <a:r>
              <a:rPr lang="en-US" altLang="en-US" sz="2400" dirty="0">
                <a:solidFill>
                  <a:schemeClr val="tx2"/>
                </a:solidFill>
              </a:rPr>
              <a:t>With COPD breathing difficulties occur and other physical symptoms may include: fatigue, frequent respiratory infections, and wheezing</a:t>
            </a:r>
          </a:p>
          <a:p>
            <a:pPr>
              <a:lnSpc>
                <a:spcPct val="80000"/>
              </a:lnSpc>
            </a:pPr>
            <a:r>
              <a:rPr lang="en-US" altLang="en-US" sz="2400" dirty="0">
                <a:solidFill>
                  <a:schemeClr val="tx2"/>
                </a:solidFill>
              </a:rPr>
              <a:t>Complications of COPD are a significant issue for many.  Oxygen deprivation resulting from COPD can lead to organ damage - Heart function and circulation can be impaired</a:t>
            </a:r>
          </a:p>
          <a:p>
            <a:pPr>
              <a:lnSpc>
                <a:spcPct val="80000"/>
              </a:lnSpc>
            </a:pPr>
            <a:r>
              <a:rPr lang="en-US" altLang="en-US" sz="2400" dirty="0">
                <a:solidFill>
                  <a:schemeClr val="tx2"/>
                </a:solidFill>
              </a:rPr>
              <a:t>COPD is progressive and is marked by acute respiratory flare-ups (attacks) which may require hospitalization so clients should have in place emergency plans to address a crisis.</a:t>
            </a:r>
          </a:p>
          <a:p>
            <a:pPr>
              <a:lnSpc>
                <a:spcPct val="80000"/>
              </a:lnSpc>
            </a:pPr>
            <a:r>
              <a:rPr lang="en-US" altLang="en-US" sz="2400" dirty="0">
                <a:solidFill>
                  <a:schemeClr val="tx2"/>
                </a:solidFill>
              </a:rPr>
              <a:t>Take Away: Every disease has its unique nuances and planning must be tailored.</a:t>
            </a:r>
          </a:p>
        </p:txBody>
      </p:sp>
    </p:spTree>
    <p:extLst>
      <p:ext uri="{BB962C8B-B14F-4D97-AF65-F5344CB8AC3E}">
        <p14:creationId xmlns:p14="http://schemas.microsoft.com/office/powerpoint/2010/main" xmlns="" val="503598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324569AC-C340-4740-B595-1AD2D53A6363}" type="slidenum">
              <a:rPr lang="en-US" altLang="en-US"/>
              <a:pPr/>
              <a:t>18</a:t>
            </a:fld>
            <a:endParaRPr lang="en-US" altLang="en-US" dirty="0"/>
          </a:p>
        </p:txBody>
      </p:sp>
      <p:sp>
        <p:nvSpPr>
          <p:cNvPr id="230402"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30403" name="Rectangle 3"/>
          <p:cNvSpPr>
            <a:spLocks noGrp="1" noChangeArrowheads="1"/>
          </p:cNvSpPr>
          <p:nvPr>
            <p:ph type="subTitle" idx="1"/>
          </p:nvPr>
        </p:nvSpPr>
        <p:spPr/>
        <p:txBody>
          <a:bodyPr/>
          <a:lstStyle/>
          <a:p>
            <a:pPr>
              <a:lnSpc>
                <a:spcPct val="80000"/>
              </a:lnSpc>
            </a:pPr>
            <a:r>
              <a:rPr lang="en-US" altLang="en-US" sz="3400" b="1" dirty="0"/>
              <a:t>Client Interactions: Meetings, Phone Calls, Memoranda</a:t>
            </a:r>
          </a:p>
        </p:txBody>
      </p:sp>
      <p:pic>
        <p:nvPicPr>
          <p:cNvPr id="230404"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95860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9C451E0-8573-427A-968A-B62E05FF5670}" type="slidenum">
              <a:rPr lang="en-US" altLang="en-US"/>
              <a:pPr/>
              <a:t>19</a:t>
            </a:fld>
            <a:endParaRPr lang="en-US" altLang="en-US" dirty="0"/>
          </a:p>
        </p:txBody>
      </p:sp>
      <p:sp>
        <p:nvSpPr>
          <p:cNvPr id="235522" name="AutoShape 2"/>
          <p:cNvSpPr>
            <a:spLocks noGrp="1" noChangeArrowheads="1"/>
          </p:cNvSpPr>
          <p:nvPr>
            <p:ph type="title"/>
          </p:nvPr>
        </p:nvSpPr>
        <p:spPr/>
        <p:txBody>
          <a:bodyPr/>
          <a:lstStyle/>
          <a:p>
            <a:r>
              <a:rPr lang="en-US" altLang="en-US" dirty="0"/>
              <a:t>Meetings</a:t>
            </a:r>
          </a:p>
        </p:txBody>
      </p:sp>
      <p:sp>
        <p:nvSpPr>
          <p:cNvPr id="235523" name="Rectangle 3"/>
          <p:cNvSpPr>
            <a:spLocks noGrp="1" noChangeArrowheads="1"/>
          </p:cNvSpPr>
          <p:nvPr>
            <p:ph type="body" idx="1"/>
          </p:nvPr>
        </p:nvSpPr>
        <p:spPr/>
        <p:txBody>
          <a:bodyPr/>
          <a:lstStyle/>
          <a:p>
            <a:pPr>
              <a:lnSpc>
                <a:spcPct val="90000"/>
              </a:lnSpc>
            </a:pPr>
            <a:r>
              <a:rPr lang="en-US" altLang="en-US" sz="2400" dirty="0">
                <a:solidFill>
                  <a:schemeClr val="tx2"/>
                </a:solidFill>
              </a:rPr>
              <a:t>It is OK to ask the client “what are your challenges so I can tailor my work to meet your individual needs?”</a:t>
            </a:r>
          </a:p>
          <a:p>
            <a:pPr>
              <a:lnSpc>
                <a:spcPct val="90000"/>
              </a:lnSpc>
            </a:pPr>
            <a:r>
              <a:rPr lang="en-US" altLang="en-US" sz="2400" dirty="0">
                <a:solidFill>
                  <a:schemeClr val="tx2"/>
                </a:solidFill>
              </a:rPr>
              <a:t>Plan short, separate meetings rather than one long meeting. Be aware of fatigue issues.</a:t>
            </a:r>
          </a:p>
          <a:p>
            <a:pPr>
              <a:lnSpc>
                <a:spcPct val="90000"/>
              </a:lnSpc>
            </a:pPr>
            <a:r>
              <a:rPr lang="en-US" altLang="en-US" sz="2400" dirty="0">
                <a:solidFill>
                  <a:schemeClr val="tx2"/>
                </a:solidFill>
              </a:rPr>
              <a:t>Have an agenda and bullet list for the meeting.</a:t>
            </a:r>
          </a:p>
          <a:p>
            <a:pPr>
              <a:lnSpc>
                <a:spcPct val="90000"/>
              </a:lnSpc>
            </a:pPr>
            <a:r>
              <a:rPr lang="en-US" altLang="en-US" sz="2400" dirty="0">
                <a:solidFill>
                  <a:schemeClr val="tx2"/>
                </a:solidFill>
              </a:rPr>
              <a:t>Use a smart board or flip chart with outlines of the meeting agenda and topics.</a:t>
            </a:r>
          </a:p>
          <a:p>
            <a:pPr>
              <a:lnSpc>
                <a:spcPct val="90000"/>
              </a:lnSpc>
            </a:pPr>
            <a:r>
              <a:rPr lang="en-US" altLang="en-US" sz="2400" dirty="0">
                <a:solidFill>
                  <a:schemeClr val="tx2"/>
                </a:solidFill>
              </a:rPr>
              <a:t>Ensure that a bathroom is available and allow extra time for breaks.</a:t>
            </a:r>
          </a:p>
        </p:txBody>
      </p:sp>
    </p:spTree>
    <p:extLst>
      <p:ext uri="{BB962C8B-B14F-4D97-AF65-F5344CB8AC3E}">
        <p14:creationId xmlns:p14="http://schemas.microsoft.com/office/powerpoint/2010/main" xmlns="" val="272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764575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DB6089B-3A91-4E02-A750-B3AD8BB0E227}" type="slidenum">
              <a:rPr lang="en-US" altLang="en-US"/>
              <a:pPr/>
              <a:t>20</a:t>
            </a:fld>
            <a:endParaRPr lang="en-US" altLang="en-US" dirty="0"/>
          </a:p>
        </p:txBody>
      </p:sp>
      <p:sp>
        <p:nvSpPr>
          <p:cNvPr id="236546" name="AutoShape 2"/>
          <p:cNvSpPr>
            <a:spLocks noGrp="1" noChangeArrowheads="1"/>
          </p:cNvSpPr>
          <p:nvPr>
            <p:ph type="title"/>
          </p:nvPr>
        </p:nvSpPr>
        <p:spPr/>
        <p:txBody>
          <a:bodyPr/>
          <a:lstStyle/>
          <a:p>
            <a:r>
              <a:rPr lang="en-US" altLang="en-US" dirty="0"/>
              <a:t>Meetings</a:t>
            </a:r>
          </a:p>
        </p:txBody>
      </p:sp>
      <p:sp>
        <p:nvSpPr>
          <p:cNvPr id="236547" name="Rectangle 3"/>
          <p:cNvSpPr>
            <a:spLocks noGrp="1" noChangeArrowheads="1"/>
          </p:cNvSpPr>
          <p:nvPr>
            <p:ph type="body" idx="1"/>
          </p:nvPr>
        </p:nvSpPr>
        <p:spPr/>
        <p:txBody>
          <a:bodyPr/>
          <a:lstStyle/>
          <a:p>
            <a:pPr>
              <a:lnSpc>
                <a:spcPct val="90000"/>
              </a:lnSpc>
            </a:pPr>
            <a:r>
              <a:rPr lang="en-US" altLang="en-US" sz="2000" dirty="0">
                <a:solidFill>
                  <a:schemeClr val="tx2"/>
                </a:solidFill>
              </a:rPr>
              <a:t>When explaining concepts, be certain to inquire at frequent points along the way whether the client understands, or has any questions. Client intelligence may be intact, but they may process information more slowly.</a:t>
            </a:r>
          </a:p>
          <a:p>
            <a:pPr>
              <a:lnSpc>
                <a:spcPct val="90000"/>
              </a:lnSpc>
            </a:pPr>
            <a:r>
              <a:rPr lang="en-US" altLang="en-US" sz="2000" dirty="0">
                <a:solidFill>
                  <a:schemeClr val="tx2"/>
                </a:solidFill>
              </a:rPr>
              <a:t>It may be beneficial for some clients to tape record the conversation so they can replay it many times to assure they understand all the key points.</a:t>
            </a:r>
          </a:p>
          <a:p>
            <a:pPr>
              <a:lnSpc>
                <a:spcPct val="90000"/>
              </a:lnSpc>
            </a:pPr>
            <a:r>
              <a:rPr lang="en-US" altLang="en-US" sz="2000" dirty="0">
                <a:solidFill>
                  <a:schemeClr val="tx2"/>
                </a:solidFill>
              </a:rPr>
              <a:t>Have someone such as a friend, family member, or other adviser, accompany the person with chronic illness to the meeting to provide a second pair of ears.</a:t>
            </a:r>
          </a:p>
          <a:p>
            <a:pPr>
              <a:lnSpc>
                <a:spcPct val="90000"/>
              </a:lnSpc>
            </a:pPr>
            <a:r>
              <a:rPr lang="en-US" altLang="en-US" sz="2000" dirty="0">
                <a:solidFill>
                  <a:schemeClr val="tx2"/>
                </a:solidFill>
              </a:rPr>
              <a:t>At the end of the meeting, provide a bullet list of important conclusions.</a:t>
            </a:r>
          </a:p>
        </p:txBody>
      </p:sp>
    </p:spTree>
    <p:extLst>
      <p:ext uri="{BB962C8B-B14F-4D97-AF65-F5344CB8AC3E}">
        <p14:creationId xmlns:p14="http://schemas.microsoft.com/office/powerpoint/2010/main" xmlns="" val="66307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15BB9BB-2F0A-4E55-B10C-6084DC7A7175}" type="slidenum">
              <a:rPr lang="en-US" altLang="en-US"/>
              <a:pPr/>
              <a:t>21</a:t>
            </a:fld>
            <a:endParaRPr lang="en-US" altLang="en-US" dirty="0"/>
          </a:p>
        </p:txBody>
      </p:sp>
      <p:sp>
        <p:nvSpPr>
          <p:cNvPr id="237570" name="AutoShape 2"/>
          <p:cNvSpPr>
            <a:spLocks noGrp="1" noChangeArrowheads="1"/>
          </p:cNvSpPr>
          <p:nvPr>
            <p:ph type="title"/>
          </p:nvPr>
        </p:nvSpPr>
        <p:spPr/>
        <p:txBody>
          <a:bodyPr/>
          <a:lstStyle/>
          <a:p>
            <a:r>
              <a:rPr lang="en-US" altLang="en-US" dirty="0"/>
              <a:t>Meetings</a:t>
            </a:r>
          </a:p>
        </p:txBody>
      </p:sp>
      <p:sp>
        <p:nvSpPr>
          <p:cNvPr id="237571" name="Rectangle 3"/>
          <p:cNvSpPr>
            <a:spLocks noGrp="1" noChangeArrowheads="1"/>
          </p:cNvSpPr>
          <p:nvPr>
            <p:ph type="body" idx="1"/>
          </p:nvPr>
        </p:nvSpPr>
        <p:spPr/>
        <p:txBody>
          <a:bodyPr/>
          <a:lstStyle/>
          <a:p>
            <a:pPr>
              <a:lnSpc>
                <a:spcPct val="90000"/>
              </a:lnSpc>
            </a:pPr>
            <a:r>
              <a:rPr lang="en-US" altLang="en-US" dirty="0">
                <a:solidFill>
                  <a:schemeClr val="tx2"/>
                </a:solidFill>
              </a:rPr>
              <a:t>Because of tremors, hand weakness or other symptoms, some people with chronic illness might not be able to take notes. Many may have difficulty multi-tasking so taking notes while listening might be difficult. It might be more productive for someone else to take notes and let the client simply listen.</a:t>
            </a:r>
          </a:p>
          <a:p>
            <a:pPr>
              <a:lnSpc>
                <a:spcPct val="90000"/>
              </a:lnSpc>
            </a:pPr>
            <a:r>
              <a:rPr lang="en-US" altLang="en-US" dirty="0">
                <a:solidFill>
                  <a:schemeClr val="tx2"/>
                </a:solidFill>
              </a:rPr>
              <a:t>If the client has “to – do” items, a succinct list should be written down.</a:t>
            </a:r>
          </a:p>
        </p:txBody>
      </p:sp>
    </p:spTree>
    <p:extLst>
      <p:ext uri="{BB962C8B-B14F-4D97-AF65-F5344CB8AC3E}">
        <p14:creationId xmlns:p14="http://schemas.microsoft.com/office/powerpoint/2010/main" xmlns="" val="2432172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3F33641-729F-40D8-ACBC-FA187D72F07A}" type="slidenum">
              <a:rPr lang="en-US" altLang="en-US"/>
              <a:pPr/>
              <a:t>22</a:t>
            </a:fld>
            <a:endParaRPr lang="en-US" altLang="en-US" dirty="0"/>
          </a:p>
        </p:txBody>
      </p:sp>
      <p:sp>
        <p:nvSpPr>
          <p:cNvPr id="238594" name="AutoShape 2"/>
          <p:cNvSpPr>
            <a:spLocks noGrp="1" noChangeArrowheads="1"/>
          </p:cNvSpPr>
          <p:nvPr>
            <p:ph type="title"/>
          </p:nvPr>
        </p:nvSpPr>
        <p:spPr/>
        <p:txBody>
          <a:bodyPr/>
          <a:lstStyle/>
          <a:p>
            <a:r>
              <a:rPr lang="en-US" altLang="en-US" sz="3200" dirty="0"/>
              <a:t>Example: Impact of COPD on Meeting</a:t>
            </a:r>
          </a:p>
        </p:txBody>
      </p:sp>
      <p:sp>
        <p:nvSpPr>
          <p:cNvPr id="238595" name="Rectangle 3"/>
          <p:cNvSpPr>
            <a:spLocks noGrp="1" noChangeArrowheads="1"/>
          </p:cNvSpPr>
          <p:nvPr>
            <p:ph type="body" idx="1"/>
          </p:nvPr>
        </p:nvSpPr>
        <p:spPr/>
        <p:txBody>
          <a:bodyPr/>
          <a:lstStyle/>
          <a:p>
            <a:pPr>
              <a:lnSpc>
                <a:spcPct val="90000"/>
              </a:lnSpc>
            </a:pPr>
            <a:r>
              <a:rPr lang="en-US" altLang="en-US" sz="2400" dirty="0">
                <a:solidFill>
                  <a:schemeClr val="tx2"/>
                </a:solidFill>
              </a:rPr>
              <a:t>Many living with COPD are self conscious about using supplemental oxygen with the exposed cannula (the tube from the oxygen canister to the client’s nose).</a:t>
            </a:r>
          </a:p>
          <a:p>
            <a:pPr>
              <a:lnSpc>
                <a:spcPct val="90000"/>
              </a:lnSpc>
            </a:pPr>
            <a:r>
              <a:rPr lang="en-US" altLang="en-US" sz="2400" dirty="0">
                <a:solidFill>
                  <a:schemeClr val="tx2"/>
                </a:solidFill>
              </a:rPr>
              <a:t>Alert staff in advance to this possibility in advance.</a:t>
            </a:r>
          </a:p>
          <a:p>
            <a:pPr>
              <a:lnSpc>
                <a:spcPct val="90000"/>
              </a:lnSpc>
            </a:pPr>
            <a:r>
              <a:rPr lang="en-US" altLang="en-US" sz="2400" dirty="0">
                <a:solidFill>
                  <a:schemeClr val="tx2"/>
                </a:solidFill>
              </a:rPr>
              <a:t>Inquire as to how long the particular oxygen will last -- This might impact meeting time.</a:t>
            </a:r>
          </a:p>
          <a:p>
            <a:pPr>
              <a:lnSpc>
                <a:spcPct val="90000"/>
              </a:lnSpc>
            </a:pPr>
            <a:r>
              <a:rPr lang="en-US" altLang="en-US" sz="2400" dirty="0">
                <a:solidFill>
                  <a:schemeClr val="tx2"/>
                </a:solidFill>
              </a:rPr>
              <a:t>If the client has traveled to and attended the meeting for more than three hours it may have to be plugged in. Offer an extension cord if necessary.</a:t>
            </a:r>
          </a:p>
        </p:txBody>
      </p:sp>
    </p:spTree>
    <p:extLst>
      <p:ext uri="{BB962C8B-B14F-4D97-AF65-F5344CB8AC3E}">
        <p14:creationId xmlns:p14="http://schemas.microsoft.com/office/powerpoint/2010/main" xmlns="" val="1613434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93EDFB45-166C-4A38-B837-F824B33546FE}" type="slidenum">
              <a:rPr lang="en-US" altLang="en-US"/>
              <a:pPr/>
              <a:t>23</a:t>
            </a:fld>
            <a:endParaRPr lang="en-US" altLang="en-US" dirty="0"/>
          </a:p>
        </p:txBody>
      </p:sp>
      <p:sp>
        <p:nvSpPr>
          <p:cNvPr id="239618"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39619" name="Rectangle 3"/>
          <p:cNvSpPr>
            <a:spLocks noGrp="1" noChangeArrowheads="1"/>
          </p:cNvSpPr>
          <p:nvPr>
            <p:ph type="subTitle" idx="1"/>
          </p:nvPr>
        </p:nvSpPr>
        <p:spPr/>
        <p:txBody>
          <a:bodyPr/>
          <a:lstStyle/>
          <a:p>
            <a:pPr>
              <a:lnSpc>
                <a:spcPct val="80000"/>
              </a:lnSpc>
            </a:pPr>
            <a:r>
              <a:rPr lang="en-US" altLang="en-US" sz="4400" b="1" dirty="0"/>
              <a:t>Income Tax Planning</a:t>
            </a:r>
          </a:p>
        </p:txBody>
      </p:sp>
      <p:pic>
        <p:nvPicPr>
          <p:cNvPr id="239620"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4052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983D458-B5BE-41EF-B20C-42F533196CE1}" type="slidenum">
              <a:rPr lang="en-US" altLang="en-US"/>
              <a:pPr/>
              <a:t>24</a:t>
            </a:fld>
            <a:endParaRPr lang="en-US" altLang="en-US" dirty="0"/>
          </a:p>
        </p:txBody>
      </p:sp>
      <p:sp>
        <p:nvSpPr>
          <p:cNvPr id="240642" name="AutoShape 2"/>
          <p:cNvSpPr>
            <a:spLocks noGrp="1" noChangeArrowheads="1"/>
          </p:cNvSpPr>
          <p:nvPr>
            <p:ph type="title"/>
          </p:nvPr>
        </p:nvSpPr>
        <p:spPr/>
        <p:txBody>
          <a:bodyPr/>
          <a:lstStyle/>
          <a:p>
            <a:r>
              <a:rPr lang="en-US" altLang="en-US" dirty="0"/>
              <a:t>Income Tax: Insurance</a:t>
            </a:r>
          </a:p>
        </p:txBody>
      </p:sp>
      <p:sp>
        <p:nvSpPr>
          <p:cNvPr id="240643" name="Rectangle 3"/>
          <p:cNvSpPr>
            <a:spLocks noGrp="1" noChangeArrowheads="1"/>
          </p:cNvSpPr>
          <p:nvPr>
            <p:ph type="body" idx="1"/>
          </p:nvPr>
        </p:nvSpPr>
        <p:spPr/>
        <p:txBody>
          <a:bodyPr/>
          <a:lstStyle/>
          <a:p>
            <a:pPr>
              <a:lnSpc>
                <a:spcPct val="80000"/>
              </a:lnSpc>
            </a:pPr>
            <a:r>
              <a:rPr lang="en-US" altLang="en-US" sz="2100" b="1" u="sng" dirty="0">
                <a:solidFill>
                  <a:schemeClr val="tx2"/>
                </a:solidFill>
              </a:rPr>
              <a:t>Disability</a:t>
            </a:r>
            <a:r>
              <a:rPr lang="en-US" altLang="en-US" sz="2100" dirty="0">
                <a:solidFill>
                  <a:schemeClr val="tx2"/>
                </a:solidFill>
              </a:rPr>
              <a:t> insurance payments are income tax free if paid personally – did client pay premiums from business.</a:t>
            </a:r>
          </a:p>
          <a:p>
            <a:pPr>
              <a:lnSpc>
                <a:spcPct val="80000"/>
              </a:lnSpc>
            </a:pPr>
            <a:r>
              <a:rPr lang="en-US" altLang="en-US" sz="2100" b="1" u="sng" dirty="0">
                <a:solidFill>
                  <a:schemeClr val="tx2"/>
                </a:solidFill>
              </a:rPr>
              <a:t>Long term care</a:t>
            </a:r>
            <a:r>
              <a:rPr lang="en-US" altLang="en-US" sz="2100" dirty="0">
                <a:solidFill>
                  <a:schemeClr val="tx2"/>
                </a:solidFill>
              </a:rPr>
              <a:t> insurance payments are generally treated as payments from accident and health insurance and are tax free (except for dividends).</a:t>
            </a:r>
          </a:p>
          <a:p>
            <a:pPr>
              <a:lnSpc>
                <a:spcPct val="80000"/>
              </a:lnSpc>
            </a:pPr>
            <a:r>
              <a:rPr lang="en-US" altLang="en-US" sz="2100" b="1" u="sng" dirty="0">
                <a:solidFill>
                  <a:schemeClr val="tx2"/>
                </a:solidFill>
              </a:rPr>
              <a:t>Life Insurance</a:t>
            </a:r>
            <a:r>
              <a:rPr lang="en-US" altLang="en-US" sz="2100" dirty="0">
                <a:solidFill>
                  <a:schemeClr val="tx2"/>
                </a:solidFill>
              </a:rPr>
              <a:t> accelerated death benefits under a life insurance contract, or viatical settlement before the insured's death, are generally tax free if client is terminally or chronically ill. Definition of “chronically ill” is so extreme as to exclude most people: (1) Unable to perform (without substantial help) at least 2 activities of daily living (eating, toileting, transferring, bathing, dressing, and continence) for a period of 90 days or more due to loss of functional capacity; or requires substantial supervision to protect from threats to health and safety due to severe cognitive impairment.</a:t>
            </a:r>
          </a:p>
        </p:txBody>
      </p:sp>
    </p:spTree>
    <p:extLst>
      <p:ext uri="{BB962C8B-B14F-4D97-AF65-F5344CB8AC3E}">
        <p14:creationId xmlns:p14="http://schemas.microsoft.com/office/powerpoint/2010/main" xmlns="" val="3528798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DEFE5D4-020E-4282-9F5D-8C87F3B18FC5}" type="slidenum">
              <a:rPr lang="en-US" altLang="en-US"/>
              <a:pPr/>
              <a:t>25</a:t>
            </a:fld>
            <a:endParaRPr lang="en-US" altLang="en-US" dirty="0"/>
          </a:p>
        </p:txBody>
      </p:sp>
      <p:sp>
        <p:nvSpPr>
          <p:cNvPr id="241666" name="AutoShape 2"/>
          <p:cNvSpPr>
            <a:spLocks noGrp="1" noChangeArrowheads="1"/>
          </p:cNvSpPr>
          <p:nvPr>
            <p:ph type="title"/>
          </p:nvPr>
        </p:nvSpPr>
        <p:spPr/>
        <p:txBody>
          <a:bodyPr/>
          <a:lstStyle/>
          <a:p>
            <a:r>
              <a:rPr lang="en-US" altLang="en-US" dirty="0"/>
              <a:t>Income Tax: Settlements</a:t>
            </a:r>
          </a:p>
        </p:txBody>
      </p:sp>
      <p:sp>
        <p:nvSpPr>
          <p:cNvPr id="241667" name="Rectangle 3"/>
          <p:cNvSpPr>
            <a:spLocks noGrp="1" noChangeArrowheads="1"/>
          </p:cNvSpPr>
          <p:nvPr>
            <p:ph type="body" idx="1"/>
          </p:nvPr>
        </p:nvSpPr>
        <p:spPr>
          <a:xfrm>
            <a:off x="838200" y="2362200"/>
            <a:ext cx="7693025" cy="3724275"/>
          </a:xfrm>
        </p:spPr>
        <p:txBody>
          <a:bodyPr/>
          <a:lstStyle/>
          <a:p>
            <a:pPr>
              <a:lnSpc>
                <a:spcPct val="80000"/>
              </a:lnSpc>
            </a:pPr>
            <a:r>
              <a:rPr lang="en-US" altLang="en-US" sz="1800" dirty="0">
                <a:solidFill>
                  <a:schemeClr val="tx2"/>
                </a:solidFill>
              </a:rPr>
              <a:t>Chronically ill clients may require legal action to enforce employment, disability income, and other rights.</a:t>
            </a:r>
          </a:p>
          <a:p>
            <a:pPr>
              <a:lnSpc>
                <a:spcPct val="80000"/>
              </a:lnSpc>
            </a:pPr>
            <a:r>
              <a:rPr lang="en-US" altLang="en-US" sz="1800" dirty="0">
                <a:solidFill>
                  <a:schemeClr val="tx2"/>
                </a:solidFill>
              </a:rPr>
              <a:t>Proper characterization of an award may depend on the remedies available, and causes of action asserted in the claim.</a:t>
            </a:r>
          </a:p>
          <a:p>
            <a:pPr>
              <a:lnSpc>
                <a:spcPct val="80000"/>
              </a:lnSpc>
            </a:pPr>
            <a:r>
              <a:rPr lang="en-US" altLang="en-US" sz="1800" dirty="0">
                <a:solidFill>
                  <a:schemeClr val="tx2"/>
                </a:solidFill>
              </a:rPr>
              <a:t>If the settlement agreement contains specific allocations to the amounts claimed as taxable and non-taxable and the parties are adverse, the IRS will more likely respect the allocation. Robinson, (1994) 102 TC 116, aff’d (1995, CA5) 70 F3d 34 , 95-2 USTC ¶50644.</a:t>
            </a:r>
          </a:p>
          <a:p>
            <a:pPr>
              <a:lnSpc>
                <a:spcPct val="80000"/>
              </a:lnSpc>
            </a:pPr>
            <a:r>
              <a:rPr lang="en-US" altLang="en-US" sz="1800" dirty="0">
                <a:solidFill>
                  <a:schemeClr val="tx2"/>
                </a:solidFill>
              </a:rPr>
              <a:t>If agreement silent as to allocation, recovery from a suit against an employer or partners for discrimination, damages, back wages, etc. must be allocated to each tax category -- use relative values of the claims asserted in complaint.</a:t>
            </a:r>
          </a:p>
          <a:p>
            <a:pPr>
              <a:lnSpc>
                <a:spcPct val="80000"/>
              </a:lnSpc>
            </a:pPr>
            <a:r>
              <a:rPr lang="en-US" altLang="en-US" sz="1800" dirty="0">
                <a:solidFill>
                  <a:schemeClr val="tx2"/>
                </a:solidFill>
              </a:rPr>
              <a:t>Recovery allocated to punitive damages is not attributable to personal injuries and is taxable. Pauline Barnes, (1997) TC Memo 1997-25</a:t>
            </a:r>
          </a:p>
          <a:p>
            <a:pPr>
              <a:lnSpc>
                <a:spcPct val="80000"/>
              </a:lnSpc>
            </a:pPr>
            <a:r>
              <a:rPr lang="en-US" altLang="en-US" sz="1800" dirty="0">
                <a:solidFill>
                  <a:schemeClr val="tx2"/>
                </a:solidFill>
              </a:rPr>
              <a:t>Characterization of the payments by employer and employee not binding on IRS. PLR 200303003.</a:t>
            </a:r>
          </a:p>
          <a:p>
            <a:pPr>
              <a:lnSpc>
                <a:spcPct val="80000"/>
              </a:lnSpc>
              <a:buFont typeface="Wingdings" pitchFamily="2" charset="2"/>
              <a:buNone/>
            </a:pPr>
            <a:endParaRPr lang="en-US" altLang="en-US" sz="1800" dirty="0"/>
          </a:p>
        </p:txBody>
      </p:sp>
    </p:spTree>
    <p:extLst>
      <p:ext uri="{BB962C8B-B14F-4D97-AF65-F5344CB8AC3E}">
        <p14:creationId xmlns:p14="http://schemas.microsoft.com/office/powerpoint/2010/main" xmlns="" val="2578225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2BE813D-F3EB-4013-9086-6D254A13CF74}" type="slidenum">
              <a:rPr lang="en-US" altLang="en-US"/>
              <a:pPr/>
              <a:t>26</a:t>
            </a:fld>
            <a:endParaRPr lang="en-US" altLang="en-US" dirty="0"/>
          </a:p>
        </p:txBody>
      </p:sp>
      <p:sp>
        <p:nvSpPr>
          <p:cNvPr id="242690" name="AutoShape 2"/>
          <p:cNvSpPr>
            <a:spLocks noGrp="1" noChangeArrowheads="1"/>
          </p:cNvSpPr>
          <p:nvPr>
            <p:ph type="title"/>
          </p:nvPr>
        </p:nvSpPr>
        <p:spPr/>
        <p:txBody>
          <a:bodyPr/>
          <a:lstStyle/>
          <a:p>
            <a:r>
              <a:rPr lang="en-US" altLang="en-US" dirty="0"/>
              <a:t>Income Tax: Legal Fees</a:t>
            </a:r>
          </a:p>
        </p:txBody>
      </p:sp>
      <p:sp>
        <p:nvSpPr>
          <p:cNvPr id="242691" name="Rectangle 3"/>
          <p:cNvSpPr>
            <a:spLocks noGrp="1" noChangeArrowheads="1"/>
          </p:cNvSpPr>
          <p:nvPr>
            <p:ph type="body" idx="1"/>
          </p:nvPr>
        </p:nvSpPr>
        <p:spPr/>
        <p:txBody>
          <a:bodyPr/>
          <a:lstStyle/>
          <a:p>
            <a:pPr>
              <a:lnSpc>
                <a:spcPct val="80000"/>
              </a:lnSpc>
            </a:pPr>
            <a:r>
              <a:rPr lang="en-US" altLang="en-US" sz="2000" dirty="0">
                <a:solidFill>
                  <a:schemeClr val="tx2"/>
                </a:solidFill>
              </a:rPr>
              <a:t>Legal fees are no longer deductible after the Tax Cut Jobs Act 2017. </a:t>
            </a:r>
          </a:p>
          <a:p>
            <a:pPr>
              <a:lnSpc>
                <a:spcPct val="80000"/>
              </a:lnSpc>
            </a:pPr>
            <a:r>
              <a:rPr lang="en-US" altLang="en-US" sz="2000" dirty="0">
                <a:solidFill>
                  <a:schemeClr val="tx2"/>
                </a:solidFill>
              </a:rPr>
              <a:t>Lack of deductibility could have significant impact on net of tax assets client realizes thus affecting all planning.</a:t>
            </a:r>
          </a:p>
          <a:p>
            <a:pPr>
              <a:lnSpc>
                <a:spcPct val="85000"/>
              </a:lnSpc>
              <a:spcBef>
                <a:spcPct val="50000"/>
              </a:spcBef>
              <a:buClr>
                <a:srgbClr val="FFFFFF"/>
              </a:buClr>
              <a:buFont typeface="Wingdings" pitchFamily="2" charset="2"/>
              <a:buBlip>
                <a:blip r:embed="rId2"/>
              </a:buBlip>
            </a:pPr>
            <a:endParaRPr lang="en-US" altLang="en-US" sz="2000" dirty="0"/>
          </a:p>
        </p:txBody>
      </p:sp>
    </p:spTree>
    <p:extLst>
      <p:ext uri="{BB962C8B-B14F-4D97-AF65-F5344CB8AC3E}">
        <p14:creationId xmlns:p14="http://schemas.microsoft.com/office/powerpoint/2010/main" xmlns="" val="4121718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8D10C26-4AF6-4D1C-8CFF-246337ACF5C4}" type="slidenum">
              <a:rPr lang="en-US" altLang="en-US"/>
              <a:pPr/>
              <a:t>27</a:t>
            </a:fld>
            <a:endParaRPr lang="en-US" altLang="en-US" dirty="0"/>
          </a:p>
        </p:txBody>
      </p:sp>
      <p:sp>
        <p:nvSpPr>
          <p:cNvPr id="243714" name="AutoShape 2"/>
          <p:cNvSpPr>
            <a:spLocks noGrp="1" noChangeArrowheads="1"/>
          </p:cNvSpPr>
          <p:nvPr>
            <p:ph type="title"/>
          </p:nvPr>
        </p:nvSpPr>
        <p:spPr/>
        <p:txBody>
          <a:bodyPr/>
          <a:lstStyle/>
          <a:p>
            <a:r>
              <a:rPr lang="en-US" altLang="en-US" dirty="0"/>
              <a:t>Income Tax: Home Modifications</a:t>
            </a:r>
          </a:p>
        </p:txBody>
      </p:sp>
      <p:sp>
        <p:nvSpPr>
          <p:cNvPr id="243715" name="Rectangle 3"/>
          <p:cNvSpPr>
            <a:spLocks noGrp="1" noChangeArrowheads="1"/>
          </p:cNvSpPr>
          <p:nvPr>
            <p:ph type="body" idx="1"/>
          </p:nvPr>
        </p:nvSpPr>
        <p:spPr/>
        <p:txBody>
          <a:bodyPr/>
          <a:lstStyle/>
          <a:p>
            <a:pPr>
              <a:lnSpc>
                <a:spcPct val="80000"/>
              </a:lnSpc>
            </a:pPr>
            <a:r>
              <a:rPr lang="en-US" altLang="en-US" sz="2000" dirty="0">
                <a:solidFill>
                  <a:schemeClr val="tx2"/>
                </a:solidFill>
              </a:rPr>
              <a:t>The TCJA doubled exemptions and effectively eliminated medical expense deductions for most taxpayers.</a:t>
            </a:r>
          </a:p>
          <a:p>
            <a:pPr>
              <a:lnSpc>
                <a:spcPct val="80000"/>
              </a:lnSpc>
            </a:pPr>
            <a:r>
              <a:rPr lang="en-US" altLang="en-US" sz="2000" dirty="0">
                <a:solidFill>
                  <a:schemeClr val="tx2"/>
                </a:solidFill>
              </a:rPr>
              <a:t>Medical expense deduction may be allowed for special equipment and home improvements if the main purpose is medical care: adding an accessible ramp, installing a lift, widening doorways, building handrails, modifying cabinets, etc.</a:t>
            </a:r>
          </a:p>
          <a:p>
            <a:pPr>
              <a:lnSpc>
                <a:spcPct val="80000"/>
              </a:lnSpc>
            </a:pPr>
            <a:r>
              <a:rPr lang="en-US" altLang="en-US" sz="2000" dirty="0">
                <a:solidFill>
                  <a:schemeClr val="tx2"/>
                </a:solidFill>
              </a:rPr>
              <a:t>Cannot deduct your expenditures to the extent of any increase in the value of your home. Have house appraised before and after the improvements.</a:t>
            </a:r>
          </a:p>
          <a:p>
            <a:pPr>
              <a:lnSpc>
                <a:spcPct val="80000"/>
              </a:lnSpc>
            </a:pPr>
            <a:r>
              <a:rPr lang="en-US" altLang="en-US" sz="2000" dirty="0">
                <a:solidFill>
                  <a:schemeClr val="tx2"/>
                </a:solidFill>
              </a:rPr>
              <a:t>Law is sparse and there are many unknowns – can you deduct expenses today for future anticipated health care needs? There seems to be no indication that this cannot be done.</a:t>
            </a:r>
          </a:p>
          <a:p>
            <a:pPr>
              <a:lnSpc>
                <a:spcPct val="80000"/>
              </a:lnSpc>
            </a:pPr>
            <a:r>
              <a:rPr lang="en-US" altLang="en-US" sz="2000" dirty="0">
                <a:solidFill>
                  <a:schemeClr val="tx2"/>
                </a:solidFill>
              </a:rPr>
              <a:t>Consider impact on provisions in power, living trust, etc.</a:t>
            </a:r>
          </a:p>
          <a:p>
            <a:pPr>
              <a:lnSpc>
                <a:spcPct val="80000"/>
              </a:lnSpc>
            </a:pPr>
            <a:r>
              <a:rPr lang="en-US" altLang="en-US" sz="2000" dirty="0">
                <a:solidFill>
                  <a:schemeClr val="tx2"/>
                </a:solidFill>
              </a:rPr>
              <a:t>It is not uncommon for the deductions to be in the hundreds of thousands of dollars.</a:t>
            </a:r>
          </a:p>
        </p:txBody>
      </p:sp>
    </p:spTree>
    <p:extLst>
      <p:ext uri="{BB962C8B-B14F-4D97-AF65-F5344CB8AC3E}">
        <p14:creationId xmlns:p14="http://schemas.microsoft.com/office/powerpoint/2010/main" xmlns="" val="3368862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2508E1D-C7AE-4637-9166-DC7FB5BE5AF6}" type="slidenum">
              <a:rPr lang="en-US" altLang="en-US"/>
              <a:pPr/>
              <a:t>28</a:t>
            </a:fld>
            <a:endParaRPr lang="en-US" altLang="en-US" dirty="0"/>
          </a:p>
        </p:txBody>
      </p:sp>
      <p:sp>
        <p:nvSpPr>
          <p:cNvPr id="244738" name="AutoShape 2"/>
          <p:cNvSpPr>
            <a:spLocks noGrp="1" noChangeArrowheads="1"/>
          </p:cNvSpPr>
          <p:nvPr>
            <p:ph type="title"/>
          </p:nvPr>
        </p:nvSpPr>
        <p:spPr/>
        <p:txBody>
          <a:bodyPr/>
          <a:lstStyle/>
          <a:p>
            <a:r>
              <a:rPr lang="en-US" altLang="en-US" sz="3200" dirty="0"/>
              <a:t>Income Tax: Work Related Expenses</a:t>
            </a:r>
          </a:p>
        </p:txBody>
      </p:sp>
      <p:sp>
        <p:nvSpPr>
          <p:cNvPr id="244739" name="Rectangle 3"/>
          <p:cNvSpPr>
            <a:spLocks noGrp="1" noChangeArrowheads="1"/>
          </p:cNvSpPr>
          <p:nvPr>
            <p:ph type="body" idx="1"/>
          </p:nvPr>
        </p:nvSpPr>
        <p:spPr/>
        <p:txBody>
          <a:bodyPr/>
          <a:lstStyle/>
          <a:p>
            <a:pPr>
              <a:lnSpc>
                <a:spcPct val="90000"/>
              </a:lnSpc>
            </a:pPr>
            <a:r>
              <a:rPr lang="en-US" altLang="en-US" sz="1800" dirty="0">
                <a:solidFill>
                  <a:schemeClr val="tx2"/>
                </a:solidFill>
              </a:rPr>
              <a:t>The TCJA eliminated all miscellaneous itemized deductions further limiting tax benefits.</a:t>
            </a:r>
          </a:p>
          <a:p>
            <a:pPr>
              <a:lnSpc>
                <a:spcPct val="90000"/>
              </a:lnSpc>
            </a:pPr>
            <a:r>
              <a:rPr lang="en-US" altLang="en-US" sz="1800" dirty="0">
                <a:solidFill>
                  <a:schemeClr val="tx2"/>
                </a:solidFill>
              </a:rPr>
              <a:t>Extra business expenses (“impairment related expenses”) to do work satisfactorily had been deducted under prior law as business expenses instead of as medical expenses under IRC Sec. 67(b)(6).</a:t>
            </a:r>
          </a:p>
          <a:p>
            <a:pPr>
              <a:lnSpc>
                <a:spcPct val="90000"/>
              </a:lnSpc>
            </a:pPr>
            <a:r>
              <a:rPr lang="en-US" altLang="en-US" sz="1800" dirty="0">
                <a:solidFill>
                  <a:schemeClr val="tx2"/>
                </a:solidFill>
              </a:rPr>
              <a:t>This had avoided the 7.5%/10% limitation on medical expenses that might prevent a deduction and the phase out of itemized deductions.</a:t>
            </a:r>
          </a:p>
          <a:p>
            <a:pPr>
              <a:lnSpc>
                <a:spcPct val="90000"/>
              </a:lnSpc>
            </a:pPr>
            <a:r>
              <a:rPr lang="en-US" altLang="en-US" sz="1800" dirty="0">
                <a:solidFill>
                  <a:schemeClr val="tx2"/>
                </a:solidFill>
              </a:rPr>
              <a:t>Self employed deducts these on Schedule C these may still be deductible. Employees had completed Form 2106 “Unreimbursed Employee Business Expenses” but these do not appear to remain deductible.</a:t>
            </a:r>
          </a:p>
          <a:p>
            <a:pPr>
              <a:lnSpc>
                <a:spcPct val="90000"/>
              </a:lnSpc>
            </a:pPr>
            <a:r>
              <a:rPr lang="en-US" altLang="en-US" sz="1800" dirty="0">
                <a:solidFill>
                  <a:schemeClr val="tx2"/>
                </a:solidFill>
              </a:rPr>
              <a:t>While most employee business expenses are reduced by 2% of adjusted gross income impairment related expenses were not.</a:t>
            </a:r>
          </a:p>
          <a:p>
            <a:pPr>
              <a:lnSpc>
                <a:spcPct val="90000"/>
              </a:lnSpc>
              <a:buFont typeface="Wingdings" pitchFamily="2" charset="2"/>
              <a:buNone/>
            </a:pPr>
            <a:endParaRPr lang="en-US" altLang="en-US" sz="1800" dirty="0"/>
          </a:p>
        </p:txBody>
      </p:sp>
    </p:spTree>
    <p:extLst>
      <p:ext uri="{BB962C8B-B14F-4D97-AF65-F5344CB8AC3E}">
        <p14:creationId xmlns:p14="http://schemas.microsoft.com/office/powerpoint/2010/main" xmlns="" val="2165177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B0FC69D-73AD-40CA-B39D-0F66214629E5}" type="slidenum">
              <a:rPr lang="en-US" altLang="en-US"/>
              <a:pPr/>
              <a:t>29</a:t>
            </a:fld>
            <a:endParaRPr lang="en-US" altLang="en-US" dirty="0"/>
          </a:p>
        </p:txBody>
      </p:sp>
      <p:sp>
        <p:nvSpPr>
          <p:cNvPr id="245762" name="AutoShape 2"/>
          <p:cNvSpPr>
            <a:spLocks noGrp="1" noChangeArrowheads="1"/>
          </p:cNvSpPr>
          <p:nvPr>
            <p:ph type="title"/>
          </p:nvPr>
        </p:nvSpPr>
        <p:spPr/>
        <p:txBody>
          <a:bodyPr/>
          <a:lstStyle/>
          <a:p>
            <a:r>
              <a:rPr lang="en-US" altLang="en-US" dirty="0"/>
              <a:t>Income Tax: Medical Expenses</a:t>
            </a:r>
          </a:p>
        </p:txBody>
      </p:sp>
      <p:sp>
        <p:nvSpPr>
          <p:cNvPr id="245763" name="Rectangle 3"/>
          <p:cNvSpPr>
            <a:spLocks noGrp="1" noChangeArrowheads="1"/>
          </p:cNvSpPr>
          <p:nvPr>
            <p:ph type="body" idx="1"/>
          </p:nvPr>
        </p:nvSpPr>
        <p:spPr/>
        <p:txBody>
          <a:bodyPr/>
          <a:lstStyle/>
          <a:p>
            <a:pPr>
              <a:lnSpc>
                <a:spcPct val="90000"/>
              </a:lnSpc>
            </a:pPr>
            <a:r>
              <a:rPr lang="en-US" altLang="en-US" sz="2000" dirty="0">
                <a:solidFill>
                  <a:schemeClr val="tx2"/>
                </a:solidFill>
              </a:rPr>
              <a:t>The TCJA doubled itemized deductions thereby limiting tax benefits in most instances. Thus, prior planning to maximize medical expense deductions will be irrelevant for most taxpayers.</a:t>
            </a:r>
          </a:p>
          <a:p>
            <a:pPr lvl="1">
              <a:lnSpc>
                <a:spcPct val="90000"/>
              </a:lnSpc>
            </a:pPr>
            <a:r>
              <a:rPr lang="en-US" altLang="en-US" sz="1600" dirty="0">
                <a:solidFill>
                  <a:schemeClr val="tx2"/>
                </a:solidFill>
              </a:rPr>
              <a:t>Take affirmative steps to enhance the likelihood that certain expenditures will qualify as deductible medical expenses.</a:t>
            </a:r>
          </a:p>
          <a:p>
            <a:pPr lvl="1">
              <a:lnSpc>
                <a:spcPct val="90000"/>
              </a:lnSpc>
            </a:pPr>
            <a:r>
              <a:rPr lang="en-US" altLang="en-US" sz="1600" dirty="0">
                <a:solidFill>
                  <a:schemeClr val="tx2"/>
                </a:solidFill>
              </a:rPr>
              <a:t>How can the client corroborate that an otherwise personal expense is for medical care.</a:t>
            </a:r>
          </a:p>
          <a:p>
            <a:pPr lvl="1">
              <a:lnSpc>
                <a:spcPct val="90000"/>
              </a:lnSpc>
            </a:pPr>
            <a:r>
              <a:rPr lang="en-US" altLang="en-US" sz="1600" dirty="0">
                <a:solidFill>
                  <a:schemeClr val="tx2"/>
                </a:solidFill>
              </a:rPr>
              <a:t>What is motive and purpose for incurring the expense.</a:t>
            </a:r>
          </a:p>
          <a:p>
            <a:pPr lvl="1">
              <a:lnSpc>
                <a:spcPct val="90000"/>
              </a:lnSpc>
            </a:pPr>
            <a:r>
              <a:rPr lang="en-US" altLang="en-US" sz="1600" dirty="0">
                <a:solidFill>
                  <a:schemeClr val="tx2"/>
                </a:solidFill>
              </a:rPr>
              <a:t>Has a physician recommended the item or expense to treat a diagnosed medical condition -- Has this been confirmed in writing.</a:t>
            </a:r>
          </a:p>
          <a:p>
            <a:pPr lvl="1">
              <a:lnSpc>
                <a:spcPct val="90000"/>
              </a:lnSpc>
            </a:pPr>
            <a:r>
              <a:rPr lang="en-US" altLang="en-US" sz="1600" dirty="0">
                <a:solidFill>
                  <a:schemeClr val="tx2"/>
                </a:solidFill>
              </a:rPr>
              <a:t>Can the taxpayer establish that the item would not have been bought but for the disease or illness? IRC Sec. 213(d); INFO 2009-0209.</a:t>
            </a:r>
          </a:p>
        </p:txBody>
      </p:sp>
    </p:spTree>
    <p:extLst>
      <p:ext uri="{BB962C8B-B14F-4D97-AF65-F5344CB8AC3E}">
        <p14:creationId xmlns:p14="http://schemas.microsoft.com/office/powerpoint/2010/main" xmlns="" val="382918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953ED910-02D6-4C60-B3C1-B4E23ACB452A}" type="slidenum">
              <a:rPr lang="en-US" altLang="en-US"/>
              <a:pPr/>
              <a:t>3</a:t>
            </a:fld>
            <a:endParaRPr lang="en-US" altLang="en-US" dirty="0"/>
          </a:p>
        </p:txBody>
      </p:sp>
      <p:sp>
        <p:nvSpPr>
          <p:cNvPr id="211970"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11971" name="Rectangle 3"/>
          <p:cNvSpPr>
            <a:spLocks noGrp="1" noChangeArrowheads="1"/>
          </p:cNvSpPr>
          <p:nvPr>
            <p:ph type="subTitle" idx="1"/>
          </p:nvPr>
        </p:nvSpPr>
        <p:spPr/>
        <p:txBody>
          <a:bodyPr/>
          <a:lstStyle/>
          <a:p>
            <a:pPr>
              <a:lnSpc>
                <a:spcPct val="90000"/>
              </a:lnSpc>
            </a:pPr>
            <a:r>
              <a:rPr lang="en-US" altLang="en-US" sz="4000" b="1" dirty="0"/>
              <a:t>A Few Preliminary Thoughts</a:t>
            </a:r>
          </a:p>
        </p:txBody>
      </p:sp>
      <p:pic>
        <p:nvPicPr>
          <p:cNvPr id="211972"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00383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509044C-F699-4340-8C29-5EC821E29903}" type="slidenum">
              <a:rPr lang="en-US" altLang="en-US"/>
              <a:pPr/>
              <a:t>30</a:t>
            </a:fld>
            <a:endParaRPr lang="en-US" altLang="en-US" dirty="0"/>
          </a:p>
        </p:txBody>
      </p:sp>
      <p:sp>
        <p:nvSpPr>
          <p:cNvPr id="246786" name="AutoShape 2"/>
          <p:cNvSpPr>
            <a:spLocks noGrp="1" noChangeArrowheads="1"/>
          </p:cNvSpPr>
          <p:nvPr>
            <p:ph type="title"/>
          </p:nvPr>
        </p:nvSpPr>
        <p:spPr/>
        <p:txBody>
          <a:bodyPr/>
          <a:lstStyle/>
          <a:p>
            <a:r>
              <a:rPr lang="en-US" altLang="en-US" sz="3200" dirty="0"/>
              <a:t>Income Tax: Examples of Medical Expenses</a:t>
            </a:r>
          </a:p>
        </p:txBody>
      </p:sp>
      <p:sp>
        <p:nvSpPr>
          <p:cNvPr id="246787" name="Rectangle 3"/>
          <p:cNvSpPr>
            <a:spLocks noGrp="1" noChangeArrowheads="1"/>
          </p:cNvSpPr>
          <p:nvPr>
            <p:ph type="body" idx="1"/>
          </p:nvPr>
        </p:nvSpPr>
        <p:spPr/>
        <p:txBody>
          <a:bodyPr/>
          <a:lstStyle/>
          <a:p>
            <a:pPr>
              <a:lnSpc>
                <a:spcPct val="80000"/>
              </a:lnSpc>
            </a:pPr>
            <a:r>
              <a:rPr lang="en-US" altLang="en-US" sz="2000" b="1" u="sng" dirty="0">
                <a:solidFill>
                  <a:schemeClr val="tx2"/>
                </a:solidFill>
              </a:rPr>
              <a:t>Car</a:t>
            </a:r>
            <a:r>
              <a:rPr lang="en-US" altLang="en-US" sz="2000" dirty="0">
                <a:solidFill>
                  <a:schemeClr val="tx2"/>
                </a:solidFill>
              </a:rPr>
              <a:t>: A car specifically designed to compensate for disabilities, the portion of the price attributable to its special design is a medical expense. Rev Rul 76-80, 1976-1 CB 71.</a:t>
            </a:r>
          </a:p>
          <a:p>
            <a:pPr>
              <a:lnSpc>
                <a:spcPct val="80000"/>
              </a:lnSpc>
            </a:pPr>
            <a:r>
              <a:rPr lang="en-US" altLang="en-US" sz="2000" b="1" u="sng" dirty="0">
                <a:solidFill>
                  <a:schemeClr val="tx2"/>
                </a:solidFill>
              </a:rPr>
              <a:t>School</a:t>
            </a:r>
            <a:r>
              <a:rPr lang="en-US" altLang="en-US" sz="2000" dirty="0">
                <a:solidFill>
                  <a:schemeClr val="tx2"/>
                </a:solidFill>
              </a:rPr>
              <a:t>: Cost of a special school for a handicapped dependent may be deductible as a medical expense if principal reason for attendance is special resources for alleviating the handicap. Room and board are included. Reg. § 1.213-1(e)(1)(v)(a).</a:t>
            </a:r>
          </a:p>
          <a:p>
            <a:pPr>
              <a:lnSpc>
                <a:spcPct val="80000"/>
              </a:lnSpc>
            </a:pPr>
            <a:r>
              <a:rPr lang="en-US" altLang="en-US" sz="2000" b="1" u="sng" dirty="0">
                <a:solidFill>
                  <a:schemeClr val="tx2"/>
                </a:solidFill>
              </a:rPr>
              <a:t>Home Sale Exclusion</a:t>
            </a:r>
            <a:r>
              <a:rPr lang="en-US" altLang="en-US" sz="2000" dirty="0">
                <a:solidFill>
                  <a:schemeClr val="tx2"/>
                </a:solidFill>
              </a:rPr>
              <a:t>: Taxpayer becomes physically or mentally incapable of self-care the taxpayer is treated as using such property as his principal residence during any time during such 5-year period in which the taxpayer owns the property and resides in any licensed facility (including a nursing home) to care for an individual in the taxpayer's condition. IRC Sec. 121(d)(7).</a:t>
            </a:r>
          </a:p>
          <a:p>
            <a:pPr>
              <a:lnSpc>
                <a:spcPct val="80000"/>
              </a:lnSpc>
            </a:pPr>
            <a:endParaRPr lang="en-US" altLang="en-US" sz="2000" dirty="0"/>
          </a:p>
        </p:txBody>
      </p:sp>
    </p:spTree>
    <p:extLst>
      <p:ext uri="{BB962C8B-B14F-4D97-AF65-F5344CB8AC3E}">
        <p14:creationId xmlns:p14="http://schemas.microsoft.com/office/powerpoint/2010/main" xmlns="" val="3759455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846F085D-EBAA-48CC-8696-86F45CFA2988}" type="slidenum">
              <a:rPr lang="en-US" altLang="en-US"/>
              <a:pPr/>
              <a:t>31</a:t>
            </a:fld>
            <a:endParaRPr lang="en-US" altLang="en-US" dirty="0"/>
          </a:p>
        </p:txBody>
      </p:sp>
      <p:sp>
        <p:nvSpPr>
          <p:cNvPr id="247810"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47811" name="Rectangle 3"/>
          <p:cNvSpPr>
            <a:spLocks noGrp="1" noChangeArrowheads="1"/>
          </p:cNvSpPr>
          <p:nvPr>
            <p:ph type="subTitle" idx="1"/>
          </p:nvPr>
        </p:nvSpPr>
        <p:spPr/>
        <p:txBody>
          <a:bodyPr/>
          <a:lstStyle/>
          <a:p>
            <a:pPr>
              <a:lnSpc>
                <a:spcPct val="80000"/>
              </a:lnSpc>
            </a:pPr>
            <a:r>
              <a:rPr lang="en-US" altLang="en-US" sz="4400" b="1" dirty="0"/>
              <a:t>Investment and Financial Planning</a:t>
            </a:r>
          </a:p>
        </p:txBody>
      </p:sp>
      <p:pic>
        <p:nvPicPr>
          <p:cNvPr id="247812"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7683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9371F36-C4F5-4F19-B5FC-E36BDA446971}" type="slidenum">
              <a:rPr lang="en-US" altLang="en-US"/>
              <a:pPr/>
              <a:t>32</a:t>
            </a:fld>
            <a:endParaRPr lang="en-US" altLang="en-US" dirty="0"/>
          </a:p>
        </p:txBody>
      </p:sp>
      <p:sp>
        <p:nvSpPr>
          <p:cNvPr id="248834" name="AutoShape 2"/>
          <p:cNvSpPr>
            <a:spLocks noGrp="1" noChangeArrowheads="1"/>
          </p:cNvSpPr>
          <p:nvPr>
            <p:ph type="title"/>
          </p:nvPr>
        </p:nvSpPr>
        <p:spPr/>
        <p:txBody>
          <a:bodyPr/>
          <a:lstStyle/>
          <a:p>
            <a:r>
              <a:rPr lang="en-US" altLang="en-US" sz="2800" dirty="0"/>
              <a:t>Investment and Financial Information is Critical to Organize</a:t>
            </a:r>
          </a:p>
        </p:txBody>
      </p:sp>
      <p:sp>
        <p:nvSpPr>
          <p:cNvPr id="248835" name="Rectangle 3"/>
          <p:cNvSpPr>
            <a:spLocks noGrp="1" noChangeArrowheads="1"/>
          </p:cNvSpPr>
          <p:nvPr>
            <p:ph type="body" idx="1"/>
          </p:nvPr>
        </p:nvSpPr>
        <p:spPr/>
        <p:txBody>
          <a:bodyPr/>
          <a:lstStyle/>
          <a:p>
            <a:pPr>
              <a:lnSpc>
                <a:spcPct val="80000"/>
              </a:lnSpc>
            </a:pPr>
            <a:r>
              <a:rPr lang="en-US" altLang="en-US" sz="1800" dirty="0">
                <a:solidFill>
                  <a:schemeClr val="tx2"/>
                </a:solidFill>
              </a:rPr>
              <a:t>What is the current and likely future cognitive impact of the client’s illness.</a:t>
            </a:r>
          </a:p>
          <a:p>
            <a:pPr>
              <a:lnSpc>
                <a:spcPct val="80000"/>
              </a:lnSpc>
            </a:pPr>
            <a:r>
              <a:rPr lang="en-US" altLang="en-US" sz="1800" dirty="0">
                <a:solidFill>
                  <a:schemeClr val="tx2"/>
                </a:solidFill>
              </a:rPr>
              <a:t>Practitioners want to balance maintaining a client’s independence versus protecting the client.</a:t>
            </a:r>
          </a:p>
          <a:p>
            <a:pPr>
              <a:lnSpc>
                <a:spcPct val="80000"/>
              </a:lnSpc>
            </a:pPr>
            <a:r>
              <a:rPr lang="en-US" altLang="en-US" sz="1800" dirty="0">
                <a:solidFill>
                  <a:schemeClr val="tx2"/>
                </a:solidFill>
              </a:rPr>
              <a:t>Some chronic illness, like Alzheimer’s disease assuredly result in cognitive impairment, others like COPD generally do not – in these instances the focus should be on creating substitute decision making.</a:t>
            </a:r>
          </a:p>
          <a:p>
            <a:pPr>
              <a:lnSpc>
                <a:spcPct val="80000"/>
              </a:lnSpc>
            </a:pPr>
            <a:r>
              <a:rPr lang="en-US" altLang="en-US" sz="1800" dirty="0">
                <a:solidFill>
                  <a:schemeClr val="tx2"/>
                </a:solidFill>
              </a:rPr>
              <a:t>Some chronic illnesses impede physical ability to manage finances, others do not -- In these instances the focus should be on minimizing effort, not decision making, e.g. psoriatic arthritis.</a:t>
            </a:r>
          </a:p>
          <a:p>
            <a:pPr>
              <a:lnSpc>
                <a:spcPct val="80000"/>
              </a:lnSpc>
            </a:pPr>
            <a:r>
              <a:rPr lang="en-US" altLang="en-US" sz="1800" dirty="0">
                <a:solidFill>
                  <a:schemeClr val="tx2"/>
                </a:solidFill>
              </a:rPr>
              <a:t>Some do both – so the focus may need to address both issues</a:t>
            </a:r>
          </a:p>
          <a:p>
            <a:pPr>
              <a:lnSpc>
                <a:spcPct val="80000"/>
              </a:lnSpc>
            </a:pPr>
            <a:r>
              <a:rPr lang="en-US" altLang="en-US" sz="1800" dirty="0">
                <a:solidFill>
                  <a:schemeClr val="tx2"/>
                </a:solidFill>
              </a:rPr>
              <a:t>Key Concept: Chronic illness dis-empowers the client – planning should empower the client.</a:t>
            </a:r>
          </a:p>
        </p:txBody>
      </p:sp>
    </p:spTree>
    <p:extLst>
      <p:ext uri="{BB962C8B-B14F-4D97-AF65-F5344CB8AC3E}">
        <p14:creationId xmlns:p14="http://schemas.microsoft.com/office/powerpoint/2010/main" xmlns="" val="2903016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1F9377E-6759-4A31-B91B-647B25B67141}" type="slidenum">
              <a:rPr lang="en-US" altLang="en-US"/>
              <a:pPr/>
              <a:t>33</a:t>
            </a:fld>
            <a:endParaRPr lang="en-US" altLang="en-US" dirty="0"/>
          </a:p>
        </p:txBody>
      </p:sp>
      <p:sp>
        <p:nvSpPr>
          <p:cNvPr id="249858" name="AutoShape 2"/>
          <p:cNvSpPr>
            <a:spLocks noGrp="1" noChangeArrowheads="1"/>
          </p:cNvSpPr>
          <p:nvPr>
            <p:ph type="title"/>
          </p:nvPr>
        </p:nvSpPr>
        <p:spPr/>
        <p:txBody>
          <a:bodyPr/>
          <a:lstStyle/>
          <a:p>
            <a:r>
              <a:rPr lang="en-US" altLang="en-US" sz="2800" dirty="0"/>
              <a:t>Investment and Financial Information is Critical to Organize</a:t>
            </a:r>
          </a:p>
        </p:txBody>
      </p:sp>
      <p:sp>
        <p:nvSpPr>
          <p:cNvPr id="249859" name="Rectangle 3"/>
          <p:cNvSpPr>
            <a:spLocks noGrp="1" noChangeArrowheads="1"/>
          </p:cNvSpPr>
          <p:nvPr>
            <p:ph type="body" idx="1"/>
          </p:nvPr>
        </p:nvSpPr>
        <p:spPr/>
        <p:txBody>
          <a:bodyPr/>
          <a:lstStyle/>
          <a:p>
            <a:pPr>
              <a:lnSpc>
                <a:spcPct val="80000"/>
              </a:lnSpc>
            </a:pPr>
            <a:r>
              <a:rPr lang="en-US" altLang="en-US" sz="1700" dirty="0">
                <a:solidFill>
                  <a:schemeClr val="tx2"/>
                </a:solidFill>
              </a:rPr>
              <a:t>Title (ownership) of Accounts: </a:t>
            </a:r>
          </a:p>
          <a:p>
            <a:pPr lvl="1">
              <a:lnSpc>
                <a:spcPct val="80000"/>
              </a:lnSpc>
            </a:pPr>
            <a:r>
              <a:rPr lang="en-US" altLang="en-US" sz="1700" dirty="0">
                <a:solidFill>
                  <a:schemeClr val="tx2"/>
                </a:solidFill>
              </a:rPr>
              <a:t>Revocable trust.</a:t>
            </a:r>
          </a:p>
          <a:p>
            <a:pPr lvl="1">
              <a:lnSpc>
                <a:spcPct val="80000"/>
              </a:lnSpc>
            </a:pPr>
            <a:r>
              <a:rPr lang="en-US" altLang="en-US" sz="1700" dirty="0">
                <a:solidFill>
                  <a:schemeClr val="tx2"/>
                </a:solidFill>
              </a:rPr>
              <a:t>Joint.</a:t>
            </a:r>
          </a:p>
          <a:p>
            <a:pPr lvl="1">
              <a:lnSpc>
                <a:spcPct val="80000"/>
              </a:lnSpc>
            </a:pPr>
            <a:r>
              <a:rPr lang="en-US" altLang="en-US" sz="1700" dirty="0">
                <a:solidFill>
                  <a:schemeClr val="tx2"/>
                </a:solidFill>
              </a:rPr>
              <a:t>Other.</a:t>
            </a:r>
          </a:p>
          <a:p>
            <a:pPr>
              <a:lnSpc>
                <a:spcPct val="80000"/>
              </a:lnSpc>
            </a:pPr>
            <a:r>
              <a:rPr lang="en-US" altLang="en-US" sz="1700" dirty="0">
                <a:solidFill>
                  <a:schemeClr val="tx2"/>
                </a:solidFill>
              </a:rPr>
              <a:t>Account Management</a:t>
            </a:r>
          </a:p>
          <a:p>
            <a:pPr lvl="1">
              <a:lnSpc>
                <a:spcPct val="80000"/>
              </a:lnSpc>
            </a:pPr>
            <a:r>
              <a:rPr lang="en-US" altLang="en-US" sz="1700" dirty="0">
                <a:solidFill>
                  <a:schemeClr val="tx2"/>
                </a:solidFill>
              </a:rPr>
              <a:t>Duplicate statements.</a:t>
            </a:r>
          </a:p>
          <a:p>
            <a:pPr lvl="1">
              <a:lnSpc>
                <a:spcPct val="80000"/>
              </a:lnSpc>
            </a:pPr>
            <a:r>
              <a:rPr lang="en-US" altLang="en-US" sz="1700" dirty="0">
                <a:solidFill>
                  <a:schemeClr val="tx2"/>
                </a:solidFill>
              </a:rPr>
              <a:t>Consolidation and simplification.</a:t>
            </a:r>
          </a:p>
          <a:p>
            <a:pPr lvl="1">
              <a:lnSpc>
                <a:spcPct val="80000"/>
              </a:lnSpc>
            </a:pPr>
            <a:r>
              <a:rPr lang="en-US" altLang="en-US" sz="1700" dirty="0">
                <a:solidFill>
                  <a:schemeClr val="tx2"/>
                </a:solidFill>
              </a:rPr>
              <a:t>Geographic proximity.</a:t>
            </a:r>
          </a:p>
          <a:p>
            <a:pPr lvl="1">
              <a:lnSpc>
                <a:spcPct val="80000"/>
              </a:lnSpc>
            </a:pPr>
            <a:r>
              <a:rPr lang="en-US" altLang="en-US" sz="1700" dirty="0">
                <a:solidFill>
                  <a:schemeClr val="tx2"/>
                </a:solidFill>
              </a:rPr>
              <a:t>Access to safe deposit box.</a:t>
            </a:r>
          </a:p>
          <a:p>
            <a:pPr>
              <a:lnSpc>
                <a:spcPct val="80000"/>
              </a:lnSpc>
            </a:pPr>
            <a:r>
              <a:rPr lang="en-US" altLang="en-US" sz="1700" dirty="0">
                <a:solidFill>
                  <a:schemeClr val="tx2"/>
                </a:solidFill>
              </a:rPr>
              <a:t>Automation</a:t>
            </a:r>
          </a:p>
          <a:p>
            <a:pPr lvl="1">
              <a:lnSpc>
                <a:spcPct val="80000"/>
              </a:lnSpc>
            </a:pPr>
            <a:r>
              <a:rPr lang="en-US" altLang="en-US" sz="1700" dirty="0">
                <a:solidFill>
                  <a:schemeClr val="tx2"/>
                </a:solidFill>
              </a:rPr>
              <a:t>Organizing records.</a:t>
            </a:r>
          </a:p>
          <a:p>
            <a:pPr lvl="1">
              <a:lnSpc>
                <a:spcPct val="80000"/>
              </a:lnSpc>
            </a:pPr>
            <a:r>
              <a:rPr lang="en-US" altLang="en-US" sz="1700" dirty="0">
                <a:solidFill>
                  <a:schemeClr val="tx2"/>
                </a:solidFill>
              </a:rPr>
              <a:t>On line payments.</a:t>
            </a:r>
          </a:p>
          <a:p>
            <a:pPr lvl="1">
              <a:lnSpc>
                <a:spcPct val="80000"/>
              </a:lnSpc>
            </a:pPr>
            <a:r>
              <a:rPr lang="en-US" altLang="en-US" sz="1700" dirty="0">
                <a:solidFill>
                  <a:schemeClr val="tx2"/>
                </a:solidFill>
              </a:rPr>
              <a:t>Set up on computer so can enlarge visually/auto-read.</a:t>
            </a:r>
          </a:p>
          <a:p>
            <a:pPr lvl="1">
              <a:lnSpc>
                <a:spcPct val="80000"/>
              </a:lnSpc>
            </a:pPr>
            <a:r>
              <a:rPr lang="en-US" altLang="en-US" sz="1700" dirty="0">
                <a:solidFill>
                  <a:schemeClr val="tx2"/>
                </a:solidFill>
              </a:rPr>
              <a:t>Automatic deposits/payments.</a:t>
            </a:r>
          </a:p>
        </p:txBody>
      </p:sp>
    </p:spTree>
    <p:extLst>
      <p:ext uri="{BB962C8B-B14F-4D97-AF65-F5344CB8AC3E}">
        <p14:creationId xmlns:p14="http://schemas.microsoft.com/office/powerpoint/2010/main" xmlns="" val="3635321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3B48893-5D8A-4208-8D3F-FC57599C19EA}" type="slidenum">
              <a:rPr lang="en-US" altLang="en-US"/>
              <a:pPr/>
              <a:t>34</a:t>
            </a:fld>
            <a:endParaRPr lang="en-US" altLang="en-US" dirty="0"/>
          </a:p>
        </p:txBody>
      </p:sp>
      <p:sp>
        <p:nvSpPr>
          <p:cNvPr id="250882" name="AutoShape 2"/>
          <p:cNvSpPr>
            <a:spLocks noGrp="1" noChangeArrowheads="1"/>
          </p:cNvSpPr>
          <p:nvPr>
            <p:ph type="title"/>
          </p:nvPr>
        </p:nvSpPr>
        <p:spPr/>
        <p:txBody>
          <a:bodyPr/>
          <a:lstStyle/>
          <a:p>
            <a:r>
              <a:rPr lang="en-US" altLang="en-US" dirty="0"/>
              <a:t>Cash Flow and Budgeting</a:t>
            </a:r>
          </a:p>
        </p:txBody>
      </p:sp>
      <p:sp>
        <p:nvSpPr>
          <p:cNvPr id="250883" name="Rectangle 3"/>
          <p:cNvSpPr>
            <a:spLocks noGrp="1" noChangeArrowheads="1"/>
          </p:cNvSpPr>
          <p:nvPr>
            <p:ph type="body" idx="1"/>
          </p:nvPr>
        </p:nvSpPr>
        <p:spPr/>
        <p:txBody>
          <a:bodyPr/>
          <a:lstStyle/>
          <a:p>
            <a:pPr>
              <a:lnSpc>
                <a:spcPct val="80000"/>
              </a:lnSpc>
            </a:pPr>
            <a:r>
              <a:rPr lang="en-US" altLang="en-US" sz="1600" dirty="0">
                <a:solidFill>
                  <a:schemeClr val="tx2"/>
                </a:solidFill>
              </a:rPr>
              <a:t>Budget is the core of every financial plan, and a financial plan is the core of every estate plan.</a:t>
            </a:r>
          </a:p>
          <a:p>
            <a:pPr>
              <a:lnSpc>
                <a:spcPct val="80000"/>
              </a:lnSpc>
            </a:pPr>
            <a:r>
              <a:rPr lang="en-US" altLang="en-US" sz="1600" dirty="0">
                <a:solidFill>
                  <a:schemeClr val="tx2"/>
                </a:solidFill>
              </a:rPr>
              <a:t>Standard assumptions may not suffice (e.g. inflation of medical costs, expense patterns may differ; etc.). </a:t>
            </a:r>
          </a:p>
          <a:p>
            <a:pPr>
              <a:lnSpc>
                <a:spcPct val="80000"/>
              </a:lnSpc>
            </a:pPr>
            <a:r>
              <a:rPr lang="en-US" altLang="en-US" sz="1600" dirty="0">
                <a:solidFill>
                  <a:schemeClr val="tx2"/>
                </a:solidFill>
              </a:rPr>
              <a:t>May need to target cash flow for specific milestones that differ from others: ceasing work, modifying home, etc.</a:t>
            </a:r>
          </a:p>
          <a:p>
            <a:pPr>
              <a:lnSpc>
                <a:spcPct val="80000"/>
              </a:lnSpc>
            </a:pPr>
            <a:r>
              <a:rPr lang="en-US" altLang="en-US" sz="1600" dirty="0">
                <a:solidFill>
                  <a:schemeClr val="tx2"/>
                </a:solidFill>
              </a:rPr>
              <a:t>Cash sources:</a:t>
            </a:r>
          </a:p>
          <a:p>
            <a:pPr lvl="1">
              <a:lnSpc>
                <a:spcPct val="80000"/>
              </a:lnSpc>
            </a:pPr>
            <a:r>
              <a:rPr lang="en-US" altLang="en-US" sz="1400" dirty="0">
                <a:solidFill>
                  <a:schemeClr val="tx2"/>
                </a:solidFill>
              </a:rPr>
              <a:t>Distributions from retirement accounts</a:t>
            </a:r>
          </a:p>
          <a:p>
            <a:pPr lvl="1">
              <a:lnSpc>
                <a:spcPct val="80000"/>
              </a:lnSpc>
            </a:pPr>
            <a:r>
              <a:rPr lang="en-US" altLang="en-US" sz="1400" dirty="0">
                <a:solidFill>
                  <a:schemeClr val="tx2"/>
                </a:solidFill>
              </a:rPr>
              <a:t>Borrowing from retirement or other accounts</a:t>
            </a:r>
          </a:p>
          <a:p>
            <a:pPr lvl="1">
              <a:lnSpc>
                <a:spcPct val="80000"/>
              </a:lnSpc>
            </a:pPr>
            <a:r>
              <a:rPr lang="en-US" altLang="en-US" sz="1400" dirty="0">
                <a:solidFill>
                  <a:schemeClr val="tx2"/>
                </a:solidFill>
              </a:rPr>
              <a:t>Disability Insurance</a:t>
            </a:r>
          </a:p>
          <a:p>
            <a:pPr lvl="1">
              <a:lnSpc>
                <a:spcPct val="80000"/>
              </a:lnSpc>
            </a:pPr>
            <a:r>
              <a:rPr lang="en-US" altLang="en-US" sz="1400" dirty="0">
                <a:solidFill>
                  <a:schemeClr val="tx2"/>
                </a:solidFill>
              </a:rPr>
              <a:t>Settlements</a:t>
            </a:r>
          </a:p>
          <a:p>
            <a:pPr lvl="1">
              <a:lnSpc>
                <a:spcPct val="80000"/>
              </a:lnSpc>
            </a:pPr>
            <a:r>
              <a:rPr lang="en-US" altLang="en-US" sz="1400" dirty="0">
                <a:solidFill>
                  <a:schemeClr val="tx2"/>
                </a:solidFill>
              </a:rPr>
              <a:t>Home equity</a:t>
            </a:r>
          </a:p>
          <a:p>
            <a:pPr>
              <a:lnSpc>
                <a:spcPct val="80000"/>
              </a:lnSpc>
            </a:pPr>
            <a:r>
              <a:rPr lang="en-US" altLang="en-US" sz="1600" dirty="0">
                <a:solidFill>
                  <a:schemeClr val="tx2"/>
                </a:solidFill>
              </a:rPr>
              <a:t>Expenditures:</a:t>
            </a:r>
          </a:p>
          <a:p>
            <a:pPr lvl="1">
              <a:lnSpc>
                <a:spcPct val="80000"/>
              </a:lnSpc>
            </a:pPr>
            <a:r>
              <a:rPr lang="en-US" altLang="en-US" sz="1400" dirty="0">
                <a:solidFill>
                  <a:schemeClr val="tx2"/>
                </a:solidFill>
              </a:rPr>
              <a:t>Home accessibility</a:t>
            </a:r>
          </a:p>
          <a:p>
            <a:pPr lvl="1">
              <a:lnSpc>
                <a:spcPct val="80000"/>
              </a:lnSpc>
            </a:pPr>
            <a:r>
              <a:rPr lang="en-US" altLang="en-US" sz="1400" dirty="0">
                <a:solidFill>
                  <a:schemeClr val="tx2"/>
                </a:solidFill>
              </a:rPr>
              <a:t>Aides</a:t>
            </a:r>
          </a:p>
          <a:p>
            <a:pPr lvl="1">
              <a:lnSpc>
                <a:spcPct val="80000"/>
              </a:lnSpc>
            </a:pPr>
            <a:r>
              <a:rPr lang="en-US" altLang="en-US" sz="1400" dirty="0">
                <a:solidFill>
                  <a:schemeClr val="tx2"/>
                </a:solidFill>
              </a:rPr>
              <a:t>Medication/therapies</a:t>
            </a:r>
          </a:p>
          <a:p>
            <a:pPr lvl="1">
              <a:lnSpc>
                <a:spcPct val="80000"/>
              </a:lnSpc>
            </a:pPr>
            <a:r>
              <a:rPr lang="en-US" altLang="en-US" sz="1400" dirty="0">
                <a:solidFill>
                  <a:schemeClr val="tx2"/>
                </a:solidFill>
              </a:rPr>
              <a:t>Other</a:t>
            </a:r>
          </a:p>
          <a:p>
            <a:pPr>
              <a:lnSpc>
                <a:spcPct val="80000"/>
              </a:lnSpc>
            </a:pPr>
            <a:endParaRPr lang="en-US" altLang="en-US" sz="1600" dirty="0"/>
          </a:p>
        </p:txBody>
      </p:sp>
    </p:spTree>
    <p:extLst>
      <p:ext uri="{BB962C8B-B14F-4D97-AF65-F5344CB8AC3E}">
        <p14:creationId xmlns:p14="http://schemas.microsoft.com/office/powerpoint/2010/main" xmlns="" val="3757722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E8CD7E7-C550-4ABE-8140-C1A4E1DFB5B8}" type="slidenum">
              <a:rPr lang="en-US" altLang="en-US"/>
              <a:pPr/>
              <a:t>35</a:t>
            </a:fld>
            <a:endParaRPr lang="en-US" altLang="en-US" dirty="0"/>
          </a:p>
        </p:txBody>
      </p:sp>
      <p:sp>
        <p:nvSpPr>
          <p:cNvPr id="254978" name="AutoShape 2"/>
          <p:cNvSpPr>
            <a:spLocks noGrp="1" noChangeArrowheads="1"/>
          </p:cNvSpPr>
          <p:nvPr>
            <p:ph type="title"/>
          </p:nvPr>
        </p:nvSpPr>
        <p:spPr/>
        <p:txBody>
          <a:bodyPr/>
          <a:lstStyle/>
          <a:p>
            <a:r>
              <a:rPr lang="en-US" altLang="en-US" sz="3200" dirty="0"/>
              <a:t>Investment Planning for Client with Chronic Illness</a:t>
            </a:r>
          </a:p>
        </p:txBody>
      </p:sp>
      <p:sp>
        <p:nvSpPr>
          <p:cNvPr id="254979" name="Rectangle 3"/>
          <p:cNvSpPr>
            <a:spLocks noGrp="1" noChangeArrowheads="1"/>
          </p:cNvSpPr>
          <p:nvPr>
            <p:ph type="body" idx="1"/>
          </p:nvPr>
        </p:nvSpPr>
        <p:spPr/>
        <p:txBody>
          <a:bodyPr/>
          <a:lstStyle/>
          <a:p>
            <a:r>
              <a:rPr lang="en-US" altLang="en-US" sz="2400" dirty="0">
                <a:solidFill>
                  <a:schemeClr val="tx2"/>
                </a:solidFill>
              </a:rPr>
              <a:t>Tailor an investment plan in light of the client’s specific circumstances, not generalizations or assumptions.</a:t>
            </a:r>
          </a:p>
          <a:p>
            <a:r>
              <a:rPr lang="en-US" altLang="en-US" sz="2400" dirty="0">
                <a:solidFill>
                  <a:schemeClr val="tx2"/>
                </a:solidFill>
              </a:rPr>
              <a:t>Understand disease trajectory and its impact on expenditures, life expectancy and other factors</a:t>
            </a:r>
          </a:p>
          <a:p>
            <a:r>
              <a:rPr lang="en-US" altLang="en-US" sz="2400" dirty="0">
                <a:solidFill>
                  <a:schemeClr val="tx2"/>
                </a:solidFill>
              </a:rPr>
              <a:t>Each chronic illness differs from other chronic illnesses.</a:t>
            </a:r>
          </a:p>
          <a:p>
            <a:r>
              <a:rPr lang="en-US" altLang="en-US" sz="2400" dirty="0">
                <a:solidFill>
                  <a:schemeClr val="tx2"/>
                </a:solidFill>
              </a:rPr>
              <a:t>Each client’s experience is unique to that client.</a:t>
            </a:r>
          </a:p>
        </p:txBody>
      </p:sp>
    </p:spTree>
    <p:extLst>
      <p:ext uri="{BB962C8B-B14F-4D97-AF65-F5344CB8AC3E}">
        <p14:creationId xmlns:p14="http://schemas.microsoft.com/office/powerpoint/2010/main" xmlns="" val="3366648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E8179BC-10CC-4F49-92C1-74D10441B881}" type="slidenum">
              <a:rPr lang="en-US" altLang="en-US"/>
              <a:pPr/>
              <a:t>36</a:t>
            </a:fld>
            <a:endParaRPr lang="en-US" altLang="en-US" dirty="0"/>
          </a:p>
        </p:txBody>
      </p:sp>
      <p:sp>
        <p:nvSpPr>
          <p:cNvPr id="251906" name="AutoShape 2"/>
          <p:cNvSpPr>
            <a:spLocks noGrp="1" noChangeArrowheads="1"/>
          </p:cNvSpPr>
          <p:nvPr>
            <p:ph type="title"/>
          </p:nvPr>
        </p:nvSpPr>
        <p:spPr/>
        <p:txBody>
          <a:bodyPr/>
          <a:lstStyle/>
          <a:p>
            <a:r>
              <a:rPr lang="en-US" altLang="en-US" dirty="0"/>
              <a:t>Time Horizon</a:t>
            </a:r>
          </a:p>
        </p:txBody>
      </p:sp>
      <p:sp>
        <p:nvSpPr>
          <p:cNvPr id="251907" name="Rectangle 3"/>
          <p:cNvSpPr>
            <a:spLocks noGrp="1" noChangeArrowheads="1"/>
          </p:cNvSpPr>
          <p:nvPr>
            <p:ph type="body" idx="1"/>
          </p:nvPr>
        </p:nvSpPr>
        <p:spPr/>
        <p:txBody>
          <a:bodyPr/>
          <a:lstStyle/>
          <a:p>
            <a:r>
              <a:rPr lang="en-US" altLang="en-US" sz="2400" dirty="0">
                <a:solidFill>
                  <a:schemeClr val="tx2"/>
                </a:solidFill>
              </a:rPr>
              <a:t>Short vs. long term vs. anticipated disease milestones.</a:t>
            </a:r>
          </a:p>
          <a:p>
            <a:r>
              <a:rPr lang="en-US" altLang="en-US" sz="2400" dirty="0">
                <a:solidFill>
                  <a:schemeClr val="tx2"/>
                </a:solidFill>
              </a:rPr>
              <a:t>Depending on illness long term planning may be essential.</a:t>
            </a:r>
          </a:p>
          <a:p>
            <a:r>
              <a:rPr lang="en-US" altLang="en-US" sz="2400" dirty="0">
                <a:solidFill>
                  <a:schemeClr val="tx2"/>
                </a:solidFill>
              </a:rPr>
              <a:t>Don’t focus only on short term unless anticipated disease course requires it.</a:t>
            </a:r>
          </a:p>
          <a:p>
            <a:r>
              <a:rPr lang="en-US" altLang="en-US" sz="2400" dirty="0">
                <a:solidFill>
                  <a:schemeClr val="tx2"/>
                </a:solidFill>
              </a:rPr>
              <a:t>Time horizon can vary – new drug therapies can lengthen.</a:t>
            </a:r>
          </a:p>
          <a:p>
            <a:endParaRPr lang="en-US" altLang="en-US" sz="2400" dirty="0">
              <a:solidFill>
                <a:schemeClr val="tx2"/>
              </a:solidFill>
            </a:endParaRPr>
          </a:p>
        </p:txBody>
      </p:sp>
    </p:spTree>
    <p:extLst>
      <p:ext uri="{BB962C8B-B14F-4D97-AF65-F5344CB8AC3E}">
        <p14:creationId xmlns:p14="http://schemas.microsoft.com/office/powerpoint/2010/main" xmlns="" val="1044932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3BCBCFB-D213-44EE-9D25-84F8AD9C4F3A}" type="slidenum">
              <a:rPr lang="en-US" altLang="en-US"/>
              <a:pPr/>
              <a:t>37</a:t>
            </a:fld>
            <a:endParaRPr lang="en-US" altLang="en-US" dirty="0"/>
          </a:p>
        </p:txBody>
      </p:sp>
      <p:sp>
        <p:nvSpPr>
          <p:cNvPr id="252930" name="AutoShape 2"/>
          <p:cNvSpPr>
            <a:spLocks noGrp="1" noChangeArrowheads="1"/>
          </p:cNvSpPr>
          <p:nvPr>
            <p:ph type="title"/>
          </p:nvPr>
        </p:nvSpPr>
        <p:spPr/>
        <p:txBody>
          <a:bodyPr/>
          <a:lstStyle/>
          <a:p>
            <a:r>
              <a:rPr lang="en-US" altLang="en-US" dirty="0"/>
              <a:t>Risk Tolerance</a:t>
            </a:r>
          </a:p>
        </p:txBody>
      </p:sp>
      <p:sp>
        <p:nvSpPr>
          <p:cNvPr id="252931" name="Rectangle 3"/>
          <p:cNvSpPr>
            <a:spLocks noGrp="1" noChangeArrowheads="1"/>
          </p:cNvSpPr>
          <p:nvPr>
            <p:ph type="body" idx="1"/>
          </p:nvPr>
        </p:nvSpPr>
        <p:spPr/>
        <p:txBody>
          <a:bodyPr/>
          <a:lstStyle/>
          <a:p>
            <a:pPr>
              <a:lnSpc>
                <a:spcPct val="90000"/>
              </a:lnSpc>
            </a:pPr>
            <a:r>
              <a:rPr lang="en-US" altLang="en-US" sz="2000" dirty="0">
                <a:solidFill>
                  <a:schemeClr val="tx2"/>
                </a:solidFill>
              </a:rPr>
              <a:t>Risk Tolerance may not be the same as for other clients with similar wealth and age.</a:t>
            </a:r>
          </a:p>
          <a:p>
            <a:pPr>
              <a:lnSpc>
                <a:spcPct val="90000"/>
              </a:lnSpc>
            </a:pPr>
            <a:r>
              <a:rPr lang="en-US" altLang="en-US" sz="2000" dirty="0">
                <a:solidFill>
                  <a:schemeClr val="tx2"/>
                </a:solidFill>
              </a:rPr>
              <a:t>Risk tolerance may be affected by fear, medical costs, or other concerns.</a:t>
            </a:r>
          </a:p>
          <a:p>
            <a:pPr>
              <a:lnSpc>
                <a:spcPct val="90000"/>
              </a:lnSpc>
            </a:pPr>
            <a:r>
              <a:rPr lang="en-US" altLang="en-US" sz="2000" dirty="0">
                <a:solidFill>
                  <a:schemeClr val="tx2"/>
                </a:solidFill>
              </a:rPr>
              <a:t>Regardless of the client’s feelings about investment risk, the need to retire early, may alone warrant a more aggressive risk profile.</a:t>
            </a:r>
          </a:p>
        </p:txBody>
      </p:sp>
    </p:spTree>
    <p:extLst>
      <p:ext uri="{BB962C8B-B14F-4D97-AF65-F5344CB8AC3E}">
        <p14:creationId xmlns:p14="http://schemas.microsoft.com/office/powerpoint/2010/main" xmlns="" val="30944248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A239E2D-1BAC-449A-80D6-1A4C0754E0FB}" type="slidenum">
              <a:rPr lang="en-US" altLang="en-US"/>
              <a:pPr/>
              <a:t>38</a:t>
            </a:fld>
            <a:endParaRPr lang="en-US" altLang="en-US" dirty="0"/>
          </a:p>
        </p:txBody>
      </p:sp>
      <p:sp>
        <p:nvSpPr>
          <p:cNvPr id="253954" name="AutoShape 2"/>
          <p:cNvSpPr>
            <a:spLocks noGrp="1" noChangeArrowheads="1"/>
          </p:cNvSpPr>
          <p:nvPr>
            <p:ph type="title"/>
          </p:nvPr>
        </p:nvSpPr>
        <p:spPr/>
        <p:txBody>
          <a:bodyPr/>
          <a:lstStyle/>
          <a:p>
            <a:r>
              <a:rPr lang="en-US" altLang="en-US" dirty="0"/>
              <a:t>Other Investment Considerations</a:t>
            </a:r>
          </a:p>
        </p:txBody>
      </p:sp>
      <p:sp>
        <p:nvSpPr>
          <p:cNvPr id="253955" name="Rectangle 3"/>
          <p:cNvSpPr>
            <a:spLocks noGrp="1" noChangeArrowheads="1"/>
          </p:cNvSpPr>
          <p:nvPr>
            <p:ph type="body" idx="1"/>
          </p:nvPr>
        </p:nvSpPr>
        <p:spPr/>
        <p:txBody>
          <a:bodyPr/>
          <a:lstStyle/>
          <a:p>
            <a:pPr>
              <a:lnSpc>
                <a:spcPct val="80000"/>
              </a:lnSpc>
            </a:pPr>
            <a:r>
              <a:rPr lang="en-US" altLang="en-US" sz="1800" dirty="0">
                <a:solidFill>
                  <a:schemeClr val="tx2"/>
                </a:solidFill>
              </a:rPr>
              <a:t>Liquidity: Investors with chronic illness might generally prefer more liquidity. Expenses might be higher, so might the “rainy day fund”. Others, may not. </a:t>
            </a:r>
          </a:p>
          <a:p>
            <a:pPr lvl="1">
              <a:lnSpc>
                <a:spcPct val="80000"/>
              </a:lnSpc>
            </a:pPr>
            <a:r>
              <a:rPr lang="en-US" altLang="en-US" sz="1400" dirty="0">
                <a:solidFill>
                  <a:schemeClr val="tx2"/>
                </a:solidFill>
              </a:rPr>
              <a:t>Barbell asset allocation concept?</a:t>
            </a:r>
          </a:p>
          <a:p>
            <a:pPr>
              <a:lnSpc>
                <a:spcPct val="80000"/>
              </a:lnSpc>
            </a:pPr>
            <a:r>
              <a:rPr lang="en-US" altLang="en-US" sz="1800" dirty="0">
                <a:solidFill>
                  <a:schemeClr val="tx2"/>
                </a:solidFill>
              </a:rPr>
              <a:t>Retirement: Target retirement age and impact on risk and asset allocation. </a:t>
            </a:r>
          </a:p>
          <a:p>
            <a:pPr lvl="1">
              <a:lnSpc>
                <a:spcPct val="80000"/>
              </a:lnSpc>
            </a:pPr>
            <a:r>
              <a:rPr lang="en-US" altLang="en-US" sz="1400" dirty="0">
                <a:solidFill>
                  <a:schemeClr val="tx2"/>
                </a:solidFill>
              </a:rPr>
              <a:t>Example: May need more aggressive allocation to equities and alternatives to create sufficient wealth by an early retirement age.</a:t>
            </a:r>
          </a:p>
          <a:p>
            <a:pPr>
              <a:lnSpc>
                <a:spcPct val="80000"/>
              </a:lnSpc>
            </a:pPr>
            <a:r>
              <a:rPr lang="en-US" altLang="en-US" sz="1800" dirty="0">
                <a:solidFill>
                  <a:schemeClr val="tx2"/>
                </a:solidFill>
              </a:rPr>
              <a:t>Needs Analysis: Consider an independent evaluation that addresses medical and care costs, disease projection, etc.</a:t>
            </a:r>
          </a:p>
          <a:p>
            <a:pPr lvl="1">
              <a:lnSpc>
                <a:spcPct val="80000"/>
              </a:lnSpc>
            </a:pPr>
            <a:r>
              <a:rPr lang="en-US" altLang="en-US" sz="1400" dirty="0">
                <a:solidFill>
                  <a:schemeClr val="tx2"/>
                </a:solidFill>
              </a:rPr>
              <a:t>Care manager report.</a:t>
            </a:r>
          </a:p>
          <a:p>
            <a:pPr>
              <a:lnSpc>
                <a:spcPct val="80000"/>
              </a:lnSpc>
            </a:pPr>
            <a:r>
              <a:rPr lang="en-US" altLang="en-US" sz="1800" dirty="0">
                <a:solidFill>
                  <a:schemeClr val="tx2"/>
                </a:solidFill>
              </a:rPr>
              <a:t>Meetings: Annual meetings are vital to document a pattern of investment planning and keep abreast of health and other developments.</a:t>
            </a:r>
          </a:p>
          <a:p>
            <a:pPr>
              <a:lnSpc>
                <a:spcPct val="80000"/>
              </a:lnSpc>
            </a:pPr>
            <a:r>
              <a:rPr lang="en-US" altLang="en-US" sz="1800" dirty="0">
                <a:solidFill>
                  <a:schemeClr val="tx2"/>
                </a:solidFill>
              </a:rPr>
              <a:t>IPS: Power of attorney and/or revocable trust – who will be signing the IPS? Create a history of IPSs so that if capacity wanes records will exist.</a:t>
            </a:r>
          </a:p>
        </p:txBody>
      </p:sp>
    </p:spTree>
    <p:extLst>
      <p:ext uri="{BB962C8B-B14F-4D97-AF65-F5344CB8AC3E}">
        <p14:creationId xmlns:p14="http://schemas.microsoft.com/office/powerpoint/2010/main" xmlns="" val="655469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857CEEAC-3DA1-46EB-8527-CA20458F20CD}" type="slidenum">
              <a:rPr lang="en-US" altLang="en-US"/>
              <a:pPr/>
              <a:t>39</a:t>
            </a:fld>
            <a:endParaRPr lang="en-US" altLang="en-US" dirty="0"/>
          </a:p>
        </p:txBody>
      </p:sp>
      <p:sp>
        <p:nvSpPr>
          <p:cNvPr id="256002" name="AutoShape 2"/>
          <p:cNvSpPr>
            <a:spLocks noGrp="1" noChangeArrowheads="1"/>
          </p:cNvSpPr>
          <p:nvPr>
            <p:ph type="ctrTitle"/>
          </p:nvPr>
        </p:nvSpPr>
        <p:spPr/>
        <p:txBody>
          <a:bodyPr/>
          <a:lstStyle/>
          <a:p>
            <a:r>
              <a:rPr lang="en-US" altLang="en-US" sz="4000" dirty="0"/>
              <a:t>Estate and Financial Planning For Chronic Illness</a:t>
            </a:r>
            <a:r>
              <a:rPr lang="en-US" altLang="en-US" sz="4800" dirty="0"/>
              <a:t/>
            </a:r>
            <a:br>
              <a:rPr lang="en-US" altLang="en-US" sz="4800" dirty="0"/>
            </a:br>
            <a:endParaRPr lang="en-US" altLang="en-US" sz="4800" dirty="0"/>
          </a:p>
        </p:txBody>
      </p:sp>
      <p:sp>
        <p:nvSpPr>
          <p:cNvPr id="256003" name="Rectangle 3"/>
          <p:cNvSpPr>
            <a:spLocks noGrp="1" noChangeArrowheads="1"/>
          </p:cNvSpPr>
          <p:nvPr>
            <p:ph type="subTitle" idx="1"/>
          </p:nvPr>
        </p:nvSpPr>
        <p:spPr/>
        <p:txBody>
          <a:bodyPr/>
          <a:lstStyle/>
          <a:p>
            <a:pPr>
              <a:lnSpc>
                <a:spcPct val="80000"/>
              </a:lnSpc>
            </a:pPr>
            <a:r>
              <a:rPr lang="en-US" altLang="en-US" sz="4400" b="1" dirty="0">
                <a:solidFill>
                  <a:srgbClr val="004080"/>
                </a:solidFill>
              </a:rPr>
              <a:t>Insurance Planning</a:t>
            </a:r>
          </a:p>
        </p:txBody>
      </p:sp>
      <p:pic>
        <p:nvPicPr>
          <p:cNvPr id="256004"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7181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DF7F697-C7D8-4694-8950-AFB64A77764D}" type="slidenum">
              <a:rPr lang="en-US" altLang="en-US"/>
              <a:pPr/>
              <a:t>4</a:t>
            </a:fld>
            <a:endParaRPr lang="en-US" altLang="en-US" dirty="0"/>
          </a:p>
        </p:txBody>
      </p:sp>
      <p:sp>
        <p:nvSpPr>
          <p:cNvPr id="262146" name="AutoShape 2"/>
          <p:cNvSpPr>
            <a:spLocks noGrp="1" noChangeArrowheads="1"/>
          </p:cNvSpPr>
          <p:nvPr>
            <p:ph type="title"/>
          </p:nvPr>
        </p:nvSpPr>
        <p:spPr/>
        <p:txBody>
          <a:bodyPr/>
          <a:lstStyle/>
          <a:p>
            <a:r>
              <a:rPr lang="en-US" altLang="en-US" dirty="0"/>
              <a:t>Aging Population</a:t>
            </a:r>
          </a:p>
        </p:txBody>
      </p:sp>
      <p:sp>
        <p:nvSpPr>
          <p:cNvPr id="262147" name="Rectangle 3"/>
          <p:cNvSpPr>
            <a:spLocks noGrp="1" noChangeArrowheads="1"/>
          </p:cNvSpPr>
          <p:nvPr>
            <p:ph type="body" idx="1"/>
          </p:nvPr>
        </p:nvSpPr>
        <p:spPr/>
        <p:txBody>
          <a:bodyPr/>
          <a:lstStyle/>
          <a:p>
            <a:pPr>
              <a:lnSpc>
                <a:spcPct val="90000"/>
              </a:lnSpc>
            </a:pPr>
            <a:r>
              <a:rPr lang="en-US" altLang="en-US" sz="2200" dirty="0">
                <a:solidFill>
                  <a:schemeClr val="tx2"/>
                </a:solidFill>
              </a:rPr>
              <a:t>Incidence of chronic illness increases with age.</a:t>
            </a:r>
          </a:p>
          <a:p>
            <a:pPr>
              <a:lnSpc>
                <a:spcPct val="90000"/>
              </a:lnSpc>
            </a:pPr>
            <a:r>
              <a:rPr lang="en-US" altLang="en-US" sz="2200" dirty="0">
                <a:solidFill>
                  <a:schemeClr val="tx2"/>
                </a:solidFill>
              </a:rPr>
              <a:t>Aging clients face many similar issues to those living with chronic illness so this is vital information for all practitioners.</a:t>
            </a:r>
          </a:p>
          <a:p>
            <a:pPr>
              <a:lnSpc>
                <a:spcPct val="90000"/>
              </a:lnSpc>
            </a:pPr>
            <a:r>
              <a:rPr lang="en-US" altLang="en-US" sz="2200" dirty="0">
                <a:solidFill>
                  <a:schemeClr val="tx2"/>
                </a:solidFill>
              </a:rPr>
              <a:t>By 2030 it is estimated that 1/5th of all Americans will be age 65 or older. </a:t>
            </a:r>
          </a:p>
          <a:p>
            <a:pPr>
              <a:lnSpc>
                <a:spcPct val="90000"/>
              </a:lnSpc>
            </a:pPr>
            <a:r>
              <a:rPr lang="en-US" altLang="en-US" sz="2200" dirty="0">
                <a:solidFill>
                  <a:schemeClr val="tx2"/>
                </a:solidFill>
              </a:rPr>
              <a:t>Elder financial abuse is abuse not only of the elderly </a:t>
            </a:r>
          </a:p>
          <a:p>
            <a:pPr>
              <a:lnSpc>
                <a:spcPct val="90000"/>
              </a:lnSpc>
            </a:pPr>
            <a:r>
              <a:rPr lang="en-US" altLang="en-US" sz="2200" dirty="0">
                <a:solidFill>
                  <a:schemeClr val="tx2"/>
                </a:solidFill>
              </a:rPr>
              <a:t>The number of clients requiring the planning to be discussed is significant and growing.</a:t>
            </a:r>
          </a:p>
          <a:p>
            <a:pPr>
              <a:lnSpc>
                <a:spcPct val="90000"/>
              </a:lnSpc>
            </a:pPr>
            <a:r>
              <a:rPr lang="en-US" altLang="en-US" sz="2200" dirty="0">
                <a:solidFill>
                  <a:schemeClr val="tx2"/>
                </a:solidFill>
              </a:rPr>
              <a:t>These are issues every practitioner must deal with in order to address ill and aging clients.</a:t>
            </a:r>
          </a:p>
        </p:txBody>
      </p:sp>
    </p:spTree>
    <p:extLst>
      <p:ext uri="{BB962C8B-B14F-4D97-AF65-F5344CB8AC3E}">
        <p14:creationId xmlns:p14="http://schemas.microsoft.com/office/powerpoint/2010/main" xmlns="" val="12191269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90D1156-3A47-41A9-AD9B-AF9D70279914}" type="slidenum">
              <a:rPr lang="en-US" altLang="en-US"/>
              <a:pPr/>
              <a:t>40</a:t>
            </a:fld>
            <a:endParaRPr lang="en-US" altLang="en-US" dirty="0"/>
          </a:p>
        </p:txBody>
      </p:sp>
      <p:sp>
        <p:nvSpPr>
          <p:cNvPr id="259074" name="AutoShape 2"/>
          <p:cNvSpPr>
            <a:spLocks noGrp="1" noChangeArrowheads="1"/>
          </p:cNvSpPr>
          <p:nvPr>
            <p:ph type="title"/>
          </p:nvPr>
        </p:nvSpPr>
        <p:spPr/>
        <p:txBody>
          <a:bodyPr/>
          <a:lstStyle/>
          <a:p>
            <a:r>
              <a:rPr lang="en-US" altLang="en-US" sz="3200" dirty="0"/>
              <a:t>Life Expectancy and Clients with Chronic Illness</a:t>
            </a:r>
          </a:p>
        </p:txBody>
      </p:sp>
      <p:sp>
        <p:nvSpPr>
          <p:cNvPr id="259075" name="Rectangle 3"/>
          <p:cNvSpPr>
            <a:spLocks noGrp="1" noChangeArrowheads="1"/>
          </p:cNvSpPr>
          <p:nvPr>
            <p:ph type="body" idx="1"/>
          </p:nvPr>
        </p:nvSpPr>
        <p:spPr/>
        <p:txBody>
          <a:bodyPr/>
          <a:lstStyle/>
          <a:p>
            <a:pPr>
              <a:lnSpc>
                <a:spcPct val="80000"/>
              </a:lnSpc>
            </a:pPr>
            <a:r>
              <a:rPr lang="en-US" altLang="en-US" sz="1800" dirty="0">
                <a:solidFill>
                  <a:schemeClr val="tx2"/>
                </a:solidFill>
              </a:rPr>
              <a:t>Life, disability and other insurance planning and options affected by anticipated life expectancy – e.g. life expectancy as a factor in evaluating retention or sale of policies, insurability, etc.</a:t>
            </a:r>
          </a:p>
          <a:p>
            <a:pPr>
              <a:lnSpc>
                <a:spcPct val="80000"/>
              </a:lnSpc>
            </a:pPr>
            <a:r>
              <a:rPr lang="en-US" altLang="en-US" sz="1800" dirty="0">
                <a:solidFill>
                  <a:schemeClr val="tx2"/>
                </a:solidFill>
              </a:rPr>
              <a:t>Parkinson’s Disease</a:t>
            </a:r>
          </a:p>
          <a:p>
            <a:pPr lvl="1">
              <a:lnSpc>
                <a:spcPct val="80000"/>
              </a:lnSpc>
            </a:pPr>
            <a:r>
              <a:rPr lang="en-US" altLang="en-US" sz="1600" dirty="0">
                <a:solidFill>
                  <a:schemeClr val="tx2"/>
                </a:solidFill>
              </a:rPr>
              <a:t>Among people who have lived with PD for 15-20 years, the survival rate was only slightly lower than the population.</a:t>
            </a:r>
          </a:p>
          <a:p>
            <a:pPr lvl="1">
              <a:lnSpc>
                <a:spcPct val="80000"/>
              </a:lnSpc>
            </a:pPr>
            <a:r>
              <a:rPr lang="en-US" altLang="en-US" sz="1600" dirty="0">
                <a:solidFill>
                  <a:schemeClr val="tx2"/>
                </a:solidFill>
              </a:rPr>
              <a:t>Heart disease is the leading cause of death.</a:t>
            </a:r>
          </a:p>
          <a:p>
            <a:pPr>
              <a:lnSpc>
                <a:spcPct val="80000"/>
              </a:lnSpc>
            </a:pPr>
            <a:r>
              <a:rPr lang="en-US" altLang="en-US" sz="1800" dirty="0">
                <a:solidFill>
                  <a:schemeClr val="tx2"/>
                </a:solidFill>
              </a:rPr>
              <a:t>Multiple Sclerosis</a:t>
            </a:r>
          </a:p>
          <a:p>
            <a:pPr lvl="1">
              <a:lnSpc>
                <a:spcPct val="80000"/>
              </a:lnSpc>
            </a:pPr>
            <a:r>
              <a:rPr lang="en-US" altLang="en-US" sz="1600" dirty="0">
                <a:solidFill>
                  <a:schemeClr val="tx2"/>
                </a:solidFill>
              </a:rPr>
              <a:t>Average life expectancy for people with MS is only slightly shortened- average of 6-7 years – but study subjects had no drug therapies.</a:t>
            </a:r>
          </a:p>
          <a:p>
            <a:pPr lvl="1">
              <a:lnSpc>
                <a:spcPct val="80000"/>
              </a:lnSpc>
            </a:pPr>
            <a:r>
              <a:rPr lang="en-US" altLang="en-US" sz="1600" dirty="0">
                <a:solidFill>
                  <a:schemeClr val="tx2"/>
                </a:solidFill>
              </a:rPr>
              <a:t>In people with advanced MS, Medical complications of the disease process may be etiology for death: aspiration, pneumonia, urosepsis.</a:t>
            </a:r>
          </a:p>
          <a:p>
            <a:pPr>
              <a:lnSpc>
                <a:spcPct val="80000"/>
              </a:lnSpc>
            </a:pPr>
            <a:r>
              <a:rPr lang="en-US" altLang="en-US" sz="1800" dirty="0">
                <a:solidFill>
                  <a:schemeClr val="tx2"/>
                </a:solidFill>
              </a:rPr>
              <a:t>COPD</a:t>
            </a:r>
          </a:p>
          <a:p>
            <a:pPr lvl="1">
              <a:lnSpc>
                <a:spcPct val="80000"/>
              </a:lnSpc>
            </a:pPr>
            <a:r>
              <a:rPr lang="en-US" altLang="en-US" sz="1600" dirty="0">
                <a:solidFill>
                  <a:schemeClr val="tx2"/>
                </a:solidFill>
              </a:rPr>
              <a:t>most people living with COPD live relatively normal life spans, into their 70s and 80s unless comorbidity changes that.</a:t>
            </a:r>
          </a:p>
          <a:p>
            <a:pPr>
              <a:lnSpc>
                <a:spcPct val="80000"/>
              </a:lnSpc>
            </a:pPr>
            <a:endParaRPr lang="en-US" altLang="en-US" sz="1800" dirty="0">
              <a:solidFill>
                <a:schemeClr val="tx2"/>
              </a:solidFill>
            </a:endParaRPr>
          </a:p>
        </p:txBody>
      </p:sp>
    </p:spTree>
    <p:extLst>
      <p:ext uri="{BB962C8B-B14F-4D97-AF65-F5344CB8AC3E}">
        <p14:creationId xmlns:p14="http://schemas.microsoft.com/office/powerpoint/2010/main" xmlns="" val="33546129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E674BF6-940E-477E-B2EB-40EB0A3A521F}" type="slidenum">
              <a:rPr lang="en-US" altLang="en-US"/>
              <a:pPr/>
              <a:t>41</a:t>
            </a:fld>
            <a:endParaRPr lang="en-US" altLang="en-US" dirty="0"/>
          </a:p>
        </p:txBody>
      </p:sp>
      <p:sp>
        <p:nvSpPr>
          <p:cNvPr id="257026" name="AutoShape 2"/>
          <p:cNvSpPr>
            <a:spLocks noGrp="1" noChangeArrowheads="1"/>
          </p:cNvSpPr>
          <p:nvPr>
            <p:ph type="title"/>
          </p:nvPr>
        </p:nvSpPr>
        <p:spPr/>
        <p:txBody>
          <a:bodyPr/>
          <a:lstStyle/>
          <a:p>
            <a:r>
              <a:rPr lang="en-US" altLang="en-US" dirty="0"/>
              <a:t>Life Insurance Considerations</a:t>
            </a:r>
          </a:p>
        </p:txBody>
      </p:sp>
      <p:sp>
        <p:nvSpPr>
          <p:cNvPr id="257027" name="Rectangle 3"/>
          <p:cNvSpPr>
            <a:spLocks noGrp="1" noChangeArrowheads="1"/>
          </p:cNvSpPr>
          <p:nvPr>
            <p:ph type="body" idx="1"/>
          </p:nvPr>
        </p:nvSpPr>
        <p:spPr/>
        <p:txBody>
          <a:bodyPr/>
          <a:lstStyle/>
          <a:p>
            <a:r>
              <a:rPr lang="en-US" altLang="en-US" sz="2400" dirty="0">
                <a:solidFill>
                  <a:schemeClr val="tx2"/>
                </a:solidFill>
              </a:rPr>
              <a:t>Exercise conversion options in term policy to convert to permanent policy.</a:t>
            </a:r>
          </a:p>
          <a:p>
            <a:pPr lvl="1"/>
            <a:r>
              <a:rPr lang="en-US" altLang="en-US" sz="2000" dirty="0">
                <a:solidFill>
                  <a:schemeClr val="tx2"/>
                </a:solidFill>
              </a:rPr>
              <a:t>Too often discovered after option expires.</a:t>
            </a:r>
          </a:p>
          <a:p>
            <a:r>
              <a:rPr lang="en-US" altLang="en-US" sz="2400" dirty="0">
                <a:solidFill>
                  <a:schemeClr val="tx2"/>
                </a:solidFill>
              </a:rPr>
              <a:t>Accelerated death benefit option.</a:t>
            </a:r>
          </a:p>
          <a:p>
            <a:r>
              <a:rPr lang="en-US" altLang="en-US" sz="2400" dirty="0">
                <a:solidFill>
                  <a:schemeClr val="tx2"/>
                </a:solidFill>
              </a:rPr>
              <a:t>Borrowing against cash value to meet urgent needs.</a:t>
            </a:r>
          </a:p>
          <a:p>
            <a:r>
              <a:rPr lang="en-US" altLang="en-US" sz="2400" dirty="0">
                <a:solidFill>
                  <a:schemeClr val="tx2"/>
                </a:solidFill>
              </a:rPr>
              <a:t>Viatical Settlements.</a:t>
            </a:r>
          </a:p>
          <a:p>
            <a:r>
              <a:rPr lang="en-US" altLang="en-US" sz="2400" dirty="0">
                <a:solidFill>
                  <a:schemeClr val="tx2"/>
                </a:solidFill>
              </a:rPr>
              <a:t>Sale of policy versus surrender for cash surrender value. A tremendous number of policies are surrendered or cancelled instead of being sold into the secondary market.</a:t>
            </a:r>
          </a:p>
        </p:txBody>
      </p:sp>
    </p:spTree>
    <p:extLst>
      <p:ext uri="{BB962C8B-B14F-4D97-AF65-F5344CB8AC3E}">
        <p14:creationId xmlns:p14="http://schemas.microsoft.com/office/powerpoint/2010/main" xmlns="" val="309935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287696F-DE5A-4B42-93C1-7B58FFBE9549}" type="slidenum">
              <a:rPr lang="en-US" altLang="en-US"/>
              <a:pPr/>
              <a:t>42</a:t>
            </a:fld>
            <a:endParaRPr lang="en-US" altLang="en-US" dirty="0"/>
          </a:p>
        </p:txBody>
      </p:sp>
      <p:sp>
        <p:nvSpPr>
          <p:cNvPr id="260098" name="AutoShape 2"/>
          <p:cNvSpPr>
            <a:spLocks noGrp="1" noChangeArrowheads="1"/>
          </p:cNvSpPr>
          <p:nvPr>
            <p:ph type="title"/>
          </p:nvPr>
        </p:nvSpPr>
        <p:spPr/>
        <p:txBody>
          <a:bodyPr/>
          <a:lstStyle/>
          <a:p>
            <a:r>
              <a:rPr lang="en-US" altLang="en-US" dirty="0"/>
              <a:t>Property and Casualty Insurance</a:t>
            </a:r>
          </a:p>
        </p:txBody>
      </p:sp>
      <p:sp>
        <p:nvSpPr>
          <p:cNvPr id="260099" name="Rectangle 3"/>
          <p:cNvSpPr>
            <a:spLocks noGrp="1" noChangeArrowheads="1"/>
          </p:cNvSpPr>
          <p:nvPr>
            <p:ph type="body" idx="1"/>
          </p:nvPr>
        </p:nvSpPr>
        <p:spPr/>
        <p:txBody>
          <a:bodyPr/>
          <a:lstStyle/>
          <a:p>
            <a:r>
              <a:rPr lang="en-US" altLang="en-US" sz="2400" dirty="0">
                <a:solidFill>
                  <a:schemeClr val="tx2"/>
                </a:solidFill>
              </a:rPr>
              <a:t>Does coverage have to be updated to protect home health aides, costly equipment, and other changes?</a:t>
            </a:r>
          </a:p>
          <a:p>
            <a:r>
              <a:rPr lang="en-US" altLang="en-US" sz="2400" dirty="0">
                <a:solidFill>
                  <a:schemeClr val="tx2"/>
                </a:solidFill>
              </a:rPr>
              <a:t>Which property is covered? (changes, e.g. sell vacation home, buy weekend home).</a:t>
            </a:r>
          </a:p>
          <a:p>
            <a:r>
              <a:rPr lang="en-US" altLang="en-US" sz="2400" dirty="0">
                <a:solidFill>
                  <a:schemeClr val="tx2"/>
                </a:solidFill>
              </a:rPr>
              <a:t>Increase liability coverage in light of how an accident might be viewed.</a:t>
            </a:r>
          </a:p>
          <a:p>
            <a:r>
              <a:rPr lang="en-US" altLang="en-US" sz="2400" dirty="0">
                <a:solidFill>
                  <a:schemeClr val="tx2"/>
                </a:solidFill>
              </a:rPr>
              <a:t>Automatic payment (e.g. debit to checking account to avoid lapses) and value increase provisions.</a:t>
            </a:r>
          </a:p>
        </p:txBody>
      </p:sp>
    </p:spTree>
    <p:extLst>
      <p:ext uri="{BB962C8B-B14F-4D97-AF65-F5344CB8AC3E}">
        <p14:creationId xmlns:p14="http://schemas.microsoft.com/office/powerpoint/2010/main" xmlns="" val="19273836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3780EE6-F038-452A-BAFF-4C1C92CF7083}" type="slidenum">
              <a:rPr lang="en-US" altLang="en-US"/>
              <a:pPr/>
              <a:t>43</a:t>
            </a:fld>
            <a:endParaRPr lang="en-US" altLang="en-US" dirty="0"/>
          </a:p>
        </p:txBody>
      </p:sp>
      <p:sp>
        <p:nvSpPr>
          <p:cNvPr id="261122" name="AutoShape 2"/>
          <p:cNvSpPr>
            <a:spLocks noGrp="1" noChangeArrowheads="1"/>
          </p:cNvSpPr>
          <p:nvPr>
            <p:ph type="title"/>
          </p:nvPr>
        </p:nvSpPr>
        <p:spPr/>
        <p:txBody>
          <a:bodyPr/>
          <a:lstStyle/>
          <a:p>
            <a:r>
              <a:rPr lang="en-US" altLang="en-US" dirty="0"/>
              <a:t>Long Term Care Insurance</a:t>
            </a:r>
          </a:p>
        </p:txBody>
      </p:sp>
      <p:sp>
        <p:nvSpPr>
          <p:cNvPr id="261123" name="Rectangle 3"/>
          <p:cNvSpPr>
            <a:spLocks noGrp="1" noChangeArrowheads="1"/>
          </p:cNvSpPr>
          <p:nvPr>
            <p:ph type="body" idx="1"/>
          </p:nvPr>
        </p:nvSpPr>
        <p:spPr/>
        <p:txBody>
          <a:bodyPr/>
          <a:lstStyle/>
          <a:p>
            <a:pPr>
              <a:lnSpc>
                <a:spcPct val="80000"/>
              </a:lnSpc>
            </a:pPr>
            <a:r>
              <a:rPr lang="en-US" altLang="en-US" sz="1800" dirty="0">
                <a:solidFill>
                  <a:schemeClr val="tx2"/>
                </a:solidFill>
              </a:rPr>
              <a:t>Is it still feasible to obtain coverage?</a:t>
            </a:r>
          </a:p>
          <a:p>
            <a:pPr>
              <a:lnSpc>
                <a:spcPct val="80000"/>
              </a:lnSpc>
            </a:pPr>
            <a:r>
              <a:rPr lang="en-US" altLang="en-US" sz="1800" dirty="0">
                <a:solidFill>
                  <a:schemeClr val="tx2"/>
                </a:solidFill>
              </a:rPr>
              <a:t>What does existing coverage provide? </a:t>
            </a:r>
          </a:p>
          <a:p>
            <a:pPr>
              <a:lnSpc>
                <a:spcPct val="80000"/>
              </a:lnSpc>
            </a:pPr>
            <a:r>
              <a:rPr lang="en-US" altLang="en-US" sz="1800" dirty="0">
                <a:solidFill>
                  <a:schemeClr val="tx2"/>
                </a:solidFill>
              </a:rPr>
              <a:t>How does coverage affect budgeting and other planning?</a:t>
            </a:r>
          </a:p>
          <a:p>
            <a:pPr>
              <a:lnSpc>
                <a:spcPct val="80000"/>
              </a:lnSpc>
            </a:pPr>
            <a:r>
              <a:rPr lang="en-US" altLang="en-US" sz="1800" dirty="0">
                <a:solidFill>
                  <a:schemeClr val="tx2"/>
                </a:solidFill>
              </a:rPr>
              <a:t>Post diagnosis </a:t>
            </a:r>
          </a:p>
          <a:p>
            <a:pPr lvl="1">
              <a:lnSpc>
                <a:spcPct val="80000"/>
              </a:lnSpc>
            </a:pPr>
            <a:r>
              <a:rPr lang="en-US" altLang="en-US" sz="1800" dirty="0">
                <a:solidFill>
                  <a:schemeClr val="tx2"/>
                </a:solidFill>
              </a:rPr>
              <a:t>Review of policy reporting and other requirements.</a:t>
            </a:r>
          </a:p>
          <a:p>
            <a:pPr lvl="1">
              <a:lnSpc>
                <a:spcPct val="80000"/>
              </a:lnSpc>
            </a:pPr>
            <a:r>
              <a:rPr lang="en-US" altLang="en-US" sz="1800" dirty="0">
                <a:solidFill>
                  <a:schemeClr val="tx2"/>
                </a:solidFill>
              </a:rPr>
              <a:t>Ascertaining benefits that will be obtained and revising the financial plan to reflect them.</a:t>
            </a:r>
          </a:p>
          <a:p>
            <a:pPr>
              <a:lnSpc>
                <a:spcPct val="80000"/>
              </a:lnSpc>
            </a:pPr>
            <a:r>
              <a:rPr lang="en-US" altLang="en-US" sz="1800" dirty="0">
                <a:solidFill>
                  <a:schemeClr val="tx2"/>
                </a:solidFill>
              </a:rPr>
              <a:t>Evaluate long term care for care giver spouse/partner.</a:t>
            </a:r>
          </a:p>
          <a:p>
            <a:pPr lvl="1">
              <a:lnSpc>
                <a:spcPct val="80000"/>
              </a:lnSpc>
            </a:pPr>
            <a:r>
              <a:rPr lang="en-US" altLang="en-US" sz="1800" dirty="0">
                <a:solidFill>
                  <a:schemeClr val="tx2"/>
                </a:solidFill>
              </a:rPr>
              <a:t>40 to 70% of caregivers have clinically significant symptoms of depression, </a:t>
            </a:r>
          </a:p>
          <a:p>
            <a:pPr lvl="1">
              <a:lnSpc>
                <a:spcPct val="80000"/>
              </a:lnSpc>
            </a:pPr>
            <a:r>
              <a:rPr lang="en-US" altLang="en-US" sz="1800" dirty="0">
                <a:solidFill>
                  <a:schemeClr val="tx2"/>
                </a:solidFill>
              </a:rPr>
              <a:t>one in ten (11%) caregivers report that care giving has caused their physical health to get worse </a:t>
            </a:r>
          </a:p>
          <a:p>
            <a:pPr lvl="1">
              <a:lnSpc>
                <a:spcPct val="80000"/>
              </a:lnSpc>
            </a:pPr>
            <a:r>
              <a:rPr lang="en-US" altLang="en-US" sz="1800" dirty="0">
                <a:solidFill>
                  <a:schemeClr val="tx2"/>
                </a:solidFill>
              </a:rPr>
              <a:t>http://www.caregiver.org/caregiver/jsp/content_node.jsp?nodeid=1822</a:t>
            </a:r>
          </a:p>
          <a:p>
            <a:pPr lvl="1">
              <a:lnSpc>
                <a:spcPct val="80000"/>
              </a:lnSpc>
            </a:pPr>
            <a:endParaRPr lang="en-US" altLang="en-US" sz="1800" dirty="0">
              <a:solidFill>
                <a:schemeClr val="tx2"/>
              </a:solidFill>
            </a:endParaRPr>
          </a:p>
        </p:txBody>
      </p:sp>
    </p:spTree>
    <p:extLst>
      <p:ext uri="{BB962C8B-B14F-4D97-AF65-F5344CB8AC3E}">
        <p14:creationId xmlns:p14="http://schemas.microsoft.com/office/powerpoint/2010/main" xmlns="" val="1154112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A6A5253E-F4AA-48A6-A2E0-F078AFA61B37}" type="slidenum">
              <a:rPr lang="en-US" altLang="en-US"/>
              <a:pPr/>
              <a:t>44</a:t>
            </a:fld>
            <a:endParaRPr lang="en-US" altLang="en-US" dirty="0"/>
          </a:p>
        </p:txBody>
      </p:sp>
      <p:sp>
        <p:nvSpPr>
          <p:cNvPr id="263170"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solidFill>
                  <a:schemeClr val="tx2"/>
                </a:solidFill>
              </a:rPr>
              <a:t/>
            </a:r>
            <a:br>
              <a:rPr lang="en-US" altLang="en-US" sz="4800" dirty="0">
                <a:solidFill>
                  <a:schemeClr val="tx2"/>
                </a:solidFill>
              </a:rPr>
            </a:br>
            <a:endParaRPr lang="en-US" altLang="en-US" sz="4800" dirty="0">
              <a:solidFill>
                <a:schemeClr val="tx2"/>
              </a:solidFill>
            </a:endParaRPr>
          </a:p>
        </p:txBody>
      </p:sp>
      <p:sp>
        <p:nvSpPr>
          <p:cNvPr id="263171" name="Rectangle 3"/>
          <p:cNvSpPr>
            <a:spLocks noGrp="1" noChangeArrowheads="1"/>
          </p:cNvSpPr>
          <p:nvPr>
            <p:ph type="subTitle" idx="1"/>
          </p:nvPr>
        </p:nvSpPr>
        <p:spPr/>
        <p:txBody>
          <a:bodyPr/>
          <a:lstStyle/>
          <a:p>
            <a:pPr>
              <a:lnSpc>
                <a:spcPct val="80000"/>
              </a:lnSpc>
            </a:pPr>
            <a:r>
              <a:rPr lang="en-US" altLang="en-US" sz="4400" b="1" dirty="0"/>
              <a:t>Disability Planning</a:t>
            </a:r>
          </a:p>
        </p:txBody>
      </p:sp>
      <p:pic>
        <p:nvPicPr>
          <p:cNvPr id="263172"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116229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3484406-B158-4019-8F09-5781EC91E8DC}" type="slidenum">
              <a:rPr lang="en-US" altLang="en-US"/>
              <a:pPr/>
              <a:t>45</a:t>
            </a:fld>
            <a:endParaRPr lang="en-US" altLang="en-US" dirty="0"/>
          </a:p>
        </p:txBody>
      </p:sp>
      <p:sp>
        <p:nvSpPr>
          <p:cNvPr id="269314" name="AutoShape 2"/>
          <p:cNvSpPr>
            <a:spLocks noGrp="1" noChangeArrowheads="1"/>
          </p:cNvSpPr>
          <p:nvPr>
            <p:ph type="title"/>
          </p:nvPr>
        </p:nvSpPr>
        <p:spPr/>
        <p:txBody>
          <a:bodyPr/>
          <a:lstStyle/>
          <a:p>
            <a:r>
              <a:rPr lang="en-US" altLang="en-US" sz="3200" dirty="0"/>
              <a:t>Disability Income Replacement Insurance</a:t>
            </a:r>
          </a:p>
        </p:txBody>
      </p:sp>
      <p:sp>
        <p:nvSpPr>
          <p:cNvPr id="269315" name="Rectangle 3"/>
          <p:cNvSpPr>
            <a:spLocks noGrp="1" noChangeArrowheads="1"/>
          </p:cNvSpPr>
          <p:nvPr>
            <p:ph type="body" idx="1"/>
          </p:nvPr>
        </p:nvSpPr>
        <p:spPr/>
        <p:txBody>
          <a:bodyPr/>
          <a:lstStyle/>
          <a:p>
            <a:pPr marL="0" indent="0">
              <a:lnSpc>
                <a:spcPct val="80000"/>
              </a:lnSpc>
              <a:buNone/>
            </a:pPr>
            <a:r>
              <a:rPr lang="en-US" altLang="en-US" sz="1800" dirty="0">
                <a:solidFill>
                  <a:schemeClr val="tx2"/>
                </a:solidFill>
              </a:rPr>
              <a:t>Disability planning is almost always considered from the perspective of planning for the risk of a future disability. This is planning once a disability occurs. The steps/approach is different.</a:t>
            </a:r>
          </a:p>
          <a:p>
            <a:pPr>
              <a:lnSpc>
                <a:spcPct val="80000"/>
              </a:lnSpc>
            </a:pPr>
            <a:r>
              <a:rPr lang="en-US" altLang="en-US" sz="1800" dirty="0">
                <a:solidFill>
                  <a:schemeClr val="tx2"/>
                </a:solidFill>
              </a:rPr>
              <a:t>Address existing policies and claims, generally not purchase of new policies.</a:t>
            </a:r>
          </a:p>
          <a:p>
            <a:pPr>
              <a:lnSpc>
                <a:spcPct val="80000"/>
              </a:lnSpc>
            </a:pPr>
            <a:r>
              <a:rPr lang="en-US" altLang="en-US" sz="1800" dirty="0">
                <a:solidFill>
                  <a:schemeClr val="tx2"/>
                </a:solidFill>
              </a:rPr>
              <a:t>Reviewing disability policy calculations. They are complex and insurance expert, CPA and perhaps lawyer involvement is often essential: CPI inflators, allocations of income and expenses, etc.</a:t>
            </a:r>
          </a:p>
          <a:p>
            <a:pPr>
              <a:lnSpc>
                <a:spcPct val="80000"/>
              </a:lnSpc>
            </a:pPr>
            <a:r>
              <a:rPr lang="en-US" altLang="en-US" sz="1800" dirty="0">
                <a:solidFill>
                  <a:schemeClr val="tx2"/>
                </a:solidFill>
              </a:rPr>
              <a:t>Proving disability with “invisible” chronic illness raises issues.</a:t>
            </a:r>
          </a:p>
          <a:p>
            <a:pPr>
              <a:lnSpc>
                <a:spcPct val="80000"/>
              </a:lnSpc>
            </a:pPr>
            <a:r>
              <a:rPr lang="en-US" altLang="en-US" sz="1800" dirty="0">
                <a:solidFill>
                  <a:schemeClr val="tx2"/>
                </a:solidFill>
              </a:rPr>
              <a:t>Residual disability – may depend on % reductions that CPA should confirm.</a:t>
            </a:r>
          </a:p>
          <a:p>
            <a:pPr>
              <a:lnSpc>
                <a:spcPct val="80000"/>
              </a:lnSpc>
            </a:pPr>
            <a:r>
              <a:rPr lang="en-US" altLang="en-US" sz="1800" dirty="0">
                <a:solidFill>
                  <a:schemeClr val="tx2"/>
                </a:solidFill>
              </a:rPr>
              <a:t>Issues of undefined terms – many track tax terminology, policy definitions, state law definitions or perhaps no formal definition.</a:t>
            </a:r>
          </a:p>
          <a:p>
            <a:pPr>
              <a:lnSpc>
                <a:spcPct val="80000"/>
              </a:lnSpc>
            </a:pPr>
            <a:r>
              <a:rPr lang="en-US" altLang="en-US" sz="1800" dirty="0">
                <a:solidFill>
                  <a:schemeClr val="tx2"/>
                </a:solidFill>
              </a:rPr>
              <a:t>Income and other calculations impacting policy payment.</a:t>
            </a:r>
          </a:p>
          <a:p>
            <a:pPr>
              <a:lnSpc>
                <a:spcPct val="80000"/>
              </a:lnSpc>
            </a:pPr>
            <a:r>
              <a:rPr lang="en-US" altLang="en-US" sz="1800" dirty="0">
                <a:solidFill>
                  <a:schemeClr val="tx2"/>
                </a:solidFill>
              </a:rPr>
              <a:t>Dealing with disability insurance company abuse especially orphan policies.</a:t>
            </a:r>
          </a:p>
          <a:p>
            <a:pPr>
              <a:lnSpc>
                <a:spcPct val="80000"/>
              </a:lnSpc>
            </a:pPr>
            <a:r>
              <a:rPr lang="en-US" altLang="en-US" sz="1800" dirty="0">
                <a:solidFill>
                  <a:schemeClr val="tx2"/>
                </a:solidFill>
              </a:rPr>
              <a:t>Communications and actions to intimidate and stress claimant.</a:t>
            </a:r>
          </a:p>
        </p:txBody>
      </p:sp>
    </p:spTree>
    <p:extLst>
      <p:ext uri="{BB962C8B-B14F-4D97-AF65-F5344CB8AC3E}">
        <p14:creationId xmlns:p14="http://schemas.microsoft.com/office/powerpoint/2010/main" xmlns="" val="24678027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EBA004F-E6EE-46F8-A579-4F7F8F19AA41}" type="slidenum">
              <a:rPr lang="en-US" altLang="en-US"/>
              <a:pPr/>
              <a:t>46</a:t>
            </a:fld>
            <a:endParaRPr lang="en-US" altLang="en-US" dirty="0"/>
          </a:p>
        </p:txBody>
      </p:sp>
      <p:sp>
        <p:nvSpPr>
          <p:cNvPr id="270338" name="AutoShape 2"/>
          <p:cNvSpPr>
            <a:spLocks noGrp="1" noChangeArrowheads="1"/>
          </p:cNvSpPr>
          <p:nvPr>
            <p:ph type="title"/>
          </p:nvPr>
        </p:nvSpPr>
        <p:spPr/>
        <p:txBody>
          <a:bodyPr/>
          <a:lstStyle/>
          <a:p>
            <a:r>
              <a:rPr lang="en-US" altLang="en-US" dirty="0"/>
              <a:t>Business Buy Sell and Disability</a:t>
            </a:r>
          </a:p>
        </p:txBody>
      </p:sp>
      <p:sp>
        <p:nvSpPr>
          <p:cNvPr id="270339" name="Rectangle 3"/>
          <p:cNvSpPr>
            <a:spLocks noGrp="1" noChangeArrowheads="1"/>
          </p:cNvSpPr>
          <p:nvPr>
            <p:ph type="body" idx="1"/>
          </p:nvPr>
        </p:nvSpPr>
        <p:spPr/>
        <p:txBody>
          <a:bodyPr/>
          <a:lstStyle/>
          <a:p>
            <a:pPr>
              <a:lnSpc>
                <a:spcPct val="90000"/>
              </a:lnSpc>
            </a:pPr>
            <a:r>
              <a:rPr lang="en-US" altLang="en-US" sz="2000" dirty="0">
                <a:solidFill>
                  <a:schemeClr val="tx2"/>
                </a:solidFill>
              </a:rPr>
              <a:t> Shareholder/Partnership/Operating Agreements.</a:t>
            </a:r>
          </a:p>
          <a:p>
            <a:pPr>
              <a:lnSpc>
                <a:spcPct val="90000"/>
              </a:lnSpc>
            </a:pPr>
            <a:r>
              <a:rPr lang="en-US" altLang="en-US" sz="2000" dirty="0">
                <a:solidFill>
                  <a:schemeClr val="tx2"/>
                </a:solidFill>
              </a:rPr>
              <a:t> Buyout and other business arrangements.</a:t>
            </a:r>
          </a:p>
          <a:p>
            <a:pPr>
              <a:lnSpc>
                <a:spcPct val="90000"/>
              </a:lnSpc>
            </a:pPr>
            <a:r>
              <a:rPr lang="en-US" altLang="en-US" sz="2000" dirty="0">
                <a:solidFill>
                  <a:schemeClr val="tx2"/>
                </a:solidFill>
              </a:rPr>
              <a:t> Temporary versus permanent disability definitions and consequences.</a:t>
            </a:r>
          </a:p>
          <a:p>
            <a:pPr>
              <a:lnSpc>
                <a:spcPct val="90000"/>
              </a:lnSpc>
            </a:pPr>
            <a:r>
              <a:rPr lang="en-US" altLang="en-US" sz="2000" dirty="0">
                <a:solidFill>
                  <a:schemeClr val="tx2"/>
                </a:solidFill>
              </a:rPr>
              <a:t> Health status and timing of sale of equity interests – will disabled equity holder have ability to negotiate terms?</a:t>
            </a:r>
          </a:p>
          <a:p>
            <a:pPr>
              <a:lnSpc>
                <a:spcPct val="90000"/>
              </a:lnSpc>
            </a:pPr>
            <a:r>
              <a:rPr lang="en-US" altLang="en-US" sz="2000" dirty="0">
                <a:solidFill>
                  <a:schemeClr val="tx2"/>
                </a:solidFill>
              </a:rPr>
              <a:t> Definitions may differ under: ► business continuation insurance ► employment agreement ► shareholders’ agreement ► disability income replacement ► disability buyout. Set up an Excel spreadsheet.</a:t>
            </a:r>
          </a:p>
          <a:p>
            <a:pPr>
              <a:lnSpc>
                <a:spcPct val="90000"/>
              </a:lnSpc>
            </a:pPr>
            <a:r>
              <a:rPr lang="en-US" altLang="en-US" sz="2000" dirty="0">
                <a:solidFill>
                  <a:schemeClr val="tx2"/>
                </a:solidFill>
              </a:rPr>
              <a:t> Disability buy out insurance (contrast with disability income replacement insurance) – does it exist? What does it provide for?</a:t>
            </a:r>
          </a:p>
        </p:txBody>
      </p:sp>
    </p:spTree>
    <p:extLst>
      <p:ext uri="{BB962C8B-B14F-4D97-AF65-F5344CB8AC3E}">
        <p14:creationId xmlns:p14="http://schemas.microsoft.com/office/powerpoint/2010/main" xmlns="" val="10371044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EA538D01-15E6-49CF-9BCF-F4698C5F9709}" type="slidenum">
              <a:rPr lang="en-US" altLang="en-US"/>
              <a:pPr/>
              <a:t>47</a:t>
            </a:fld>
            <a:endParaRPr lang="en-US" altLang="en-US" dirty="0"/>
          </a:p>
        </p:txBody>
      </p:sp>
      <p:sp>
        <p:nvSpPr>
          <p:cNvPr id="264194"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solidFill>
                  <a:schemeClr val="tx2"/>
                </a:solidFill>
              </a:rPr>
              <a:t/>
            </a:r>
            <a:br>
              <a:rPr lang="en-US" altLang="en-US" sz="4800" dirty="0">
                <a:solidFill>
                  <a:schemeClr val="tx2"/>
                </a:solidFill>
              </a:rPr>
            </a:br>
            <a:endParaRPr lang="en-US" altLang="en-US" sz="4800" dirty="0">
              <a:solidFill>
                <a:schemeClr val="tx2"/>
              </a:solidFill>
            </a:endParaRPr>
          </a:p>
        </p:txBody>
      </p:sp>
      <p:sp>
        <p:nvSpPr>
          <p:cNvPr id="264195" name="Rectangle 3"/>
          <p:cNvSpPr>
            <a:spLocks noGrp="1" noChangeArrowheads="1"/>
          </p:cNvSpPr>
          <p:nvPr>
            <p:ph type="subTitle" idx="1"/>
          </p:nvPr>
        </p:nvSpPr>
        <p:spPr/>
        <p:txBody>
          <a:bodyPr/>
          <a:lstStyle/>
          <a:p>
            <a:pPr>
              <a:lnSpc>
                <a:spcPct val="80000"/>
              </a:lnSpc>
            </a:pPr>
            <a:r>
              <a:rPr lang="en-US" altLang="en-US" sz="4400" b="1" dirty="0"/>
              <a:t>Competency and Cognitive Issues</a:t>
            </a:r>
          </a:p>
        </p:txBody>
      </p:sp>
      <p:pic>
        <p:nvPicPr>
          <p:cNvPr id="264196"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280501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467A099-3DE7-42EB-816F-9BFFC41377A1}" type="slidenum">
              <a:rPr lang="en-US" altLang="en-US"/>
              <a:pPr/>
              <a:t>48</a:t>
            </a:fld>
            <a:endParaRPr lang="en-US" altLang="en-US" dirty="0"/>
          </a:p>
        </p:txBody>
      </p:sp>
      <p:sp>
        <p:nvSpPr>
          <p:cNvPr id="273410" name="AutoShape 2"/>
          <p:cNvSpPr>
            <a:spLocks noGrp="1" noChangeArrowheads="1"/>
          </p:cNvSpPr>
          <p:nvPr>
            <p:ph type="title"/>
          </p:nvPr>
        </p:nvSpPr>
        <p:spPr/>
        <p:txBody>
          <a:bodyPr/>
          <a:lstStyle/>
          <a:p>
            <a:r>
              <a:rPr lang="en-US" altLang="en-US" dirty="0"/>
              <a:t>Cognitive Impairment</a:t>
            </a:r>
          </a:p>
        </p:txBody>
      </p:sp>
      <p:sp>
        <p:nvSpPr>
          <p:cNvPr id="273411" name="Rectangle 3"/>
          <p:cNvSpPr>
            <a:spLocks noGrp="1" noChangeArrowheads="1"/>
          </p:cNvSpPr>
          <p:nvPr>
            <p:ph type="body" idx="1"/>
          </p:nvPr>
        </p:nvSpPr>
        <p:spPr/>
        <p:txBody>
          <a:bodyPr/>
          <a:lstStyle/>
          <a:p>
            <a:pPr>
              <a:lnSpc>
                <a:spcPct val="90000"/>
              </a:lnSpc>
            </a:pPr>
            <a:r>
              <a:rPr lang="en-US" altLang="en-US" sz="2000" dirty="0">
                <a:solidFill>
                  <a:schemeClr val="tx2"/>
                </a:solidFill>
              </a:rPr>
              <a:t>Don’t make assumptions about cognitive impairment.</a:t>
            </a:r>
          </a:p>
          <a:p>
            <a:pPr>
              <a:lnSpc>
                <a:spcPct val="90000"/>
              </a:lnSpc>
            </a:pPr>
            <a:r>
              <a:rPr lang="en-US" altLang="en-US" sz="2000" dirty="0">
                <a:solidFill>
                  <a:schemeClr val="tx2"/>
                </a:solidFill>
              </a:rPr>
              <a:t>There may be no impact on cognition, there may be some impact, or there may be a significant impact.</a:t>
            </a:r>
          </a:p>
          <a:p>
            <a:pPr>
              <a:lnSpc>
                <a:spcPct val="90000"/>
              </a:lnSpc>
            </a:pPr>
            <a:r>
              <a:rPr lang="en-US" altLang="en-US" sz="2000" dirty="0">
                <a:solidFill>
                  <a:schemeClr val="tx2"/>
                </a:solidFill>
              </a:rPr>
              <a:t>Parkinsonian masked faces does not mean incompetence.</a:t>
            </a:r>
          </a:p>
          <a:p>
            <a:pPr>
              <a:lnSpc>
                <a:spcPct val="90000"/>
              </a:lnSpc>
            </a:pPr>
            <a:r>
              <a:rPr lang="en-US" altLang="en-US" sz="2000" dirty="0">
                <a:solidFill>
                  <a:schemeClr val="tx2"/>
                </a:solidFill>
              </a:rPr>
              <a:t>Neurological diseases have different impact on different people and even impact the same person differently at different times.</a:t>
            </a:r>
          </a:p>
          <a:p>
            <a:pPr>
              <a:lnSpc>
                <a:spcPct val="90000"/>
              </a:lnSpc>
            </a:pPr>
            <a:r>
              <a:rPr lang="en-US" altLang="en-US" sz="2000" dirty="0">
                <a:solidFill>
                  <a:schemeClr val="tx2"/>
                </a:solidFill>
              </a:rPr>
              <a:t>Alzheimer’s disease will assuredly result in dementia, but Multiple Sclerosis does not result in significant competency issue for most living with MS.</a:t>
            </a:r>
          </a:p>
          <a:p>
            <a:pPr>
              <a:lnSpc>
                <a:spcPct val="90000"/>
              </a:lnSpc>
            </a:pPr>
            <a:r>
              <a:rPr lang="en-US" altLang="en-US" sz="2000" dirty="0">
                <a:solidFill>
                  <a:schemeClr val="tx2"/>
                </a:solidFill>
              </a:rPr>
              <a:t>May impact differently at different times during the day or medication cycle. Cognitive fatigue may just flip on.</a:t>
            </a:r>
          </a:p>
          <a:p>
            <a:pPr>
              <a:lnSpc>
                <a:spcPct val="90000"/>
              </a:lnSpc>
            </a:pPr>
            <a:r>
              <a:rPr lang="en-US" altLang="en-US" sz="2000" dirty="0">
                <a:solidFill>
                  <a:schemeClr val="tx2"/>
                </a:solidFill>
              </a:rPr>
              <a:t>May affect different “spheres” but not others: executive functioning (balancing a bank statement) may be impacted but not memory.</a:t>
            </a:r>
          </a:p>
        </p:txBody>
      </p:sp>
    </p:spTree>
    <p:extLst>
      <p:ext uri="{BB962C8B-B14F-4D97-AF65-F5344CB8AC3E}">
        <p14:creationId xmlns:p14="http://schemas.microsoft.com/office/powerpoint/2010/main" xmlns="" val="1274741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CF5921A-6D81-43FB-B4A8-8EC076619489}" type="slidenum">
              <a:rPr lang="en-US" altLang="en-US"/>
              <a:pPr/>
              <a:t>49</a:t>
            </a:fld>
            <a:endParaRPr lang="en-US" altLang="en-US" dirty="0"/>
          </a:p>
        </p:txBody>
      </p:sp>
      <p:sp>
        <p:nvSpPr>
          <p:cNvPr id="275458" name="AutoShape 2"/>
          <p:cNvSpPr>
            <a:spLocks noGrp="1" noChangeArrowheads="1"/>
          </p:cNvSpPr>
          <p:nvPr>
            <p:ph type="title"/>
          </p:nvPr>
        </p:nvSpPr>
        <p:spPr/>
        <p:txBody>
          <a:bodyPr/>
          <a:lstStyle/>
          <a:p>
            <a:r>
              <a:rPr lang="en-US" altLang="en-US" dirty="0"/>
              <a:t>Capacity</a:t>
            </a:r>
          </a:p>
        </p:txBody>
      </p:sp>
      <p:sp>
        <p:nvSpPr>
          <p:cNvPr id="275459" name="Rectangle 3"/>
          <p:cNvSpPr>
            <a:spLocks noGrp="1" noChangeArrowheads="1"/>
          </p:cNvSpPr>
          <p:nvPr>
            <p:ph type="body" idx="1"/>
          </p:nvPr>
        </p:nvSpPr>
        <p:spPr/>
        <p:txBody>
          <a:bodyPr/>
          <a:lstStyle/>
          <a:p>
            <a:pPr>
              <a:lnSpc>
                <a:spcPct val="80000"/>
              </a:lnSpc>
            </a:pPr>
            <a:r>
              <a:rPr lang="en-US" altLang="en-US" sz="2000" dirty="0">
                <a:solidFill>
                  <a:schemeClr val="tx2"/>
                </a:solidFill>
              </a:rPr>
              <a:t>What is current status of client.</a:t>
            </a:r>
          </a:p>
          <a:p>
            <a:pPr>
              <a:lnSpc>
                <a:spcPct val="80000"/>
              </a:lnSpc>
            </a:pPr>
            <a:r>
              <a:rPr lang="en-US" altLang="en-US" sz="2000" dirty="0">
                <a:solidFill>
                  <a:schemeClr val="tx2"/>
                </a:solidFill>
              </a:rPr>
              <a:t>Getting someone to open up is often a large part of the challenge.</a:t>
            </a:r>
          </a:p>
          <a:p>
            <a:pPr>
              <a:lnSpc>
                <a:spcPct val="80000"/>
              </a:lnSpc>
            </a:pPr>
            <a:r>
              <a:rPr lang="en-US" altLang="en-US" sz="2000" dirty="0">
                <a:solidFill>
                  <a:schemeClr val="tx2"/>
                </a:solidFill>
              </a:rPr>
              <a:t>Getting the professionals comfortable / knowledgeable enough to ask pertinent questions.</a:t>
            </a:r>
          </a:p>
          <a:p>
            <a:pPr>
              <a:lnSpc>
                <a:spcPct val="80000"/>
              </a:lnSpc>
            </a:pPr>
            <a:r>
              <a:rPr lang="en-US" altLang="en-US" sz="2000" dirty="0">
                <a:solidFill>
                  <a:schemeClr val="tx2"/>
                </a:solidFill>
              </a:rPr>
              <a:t>Use of a care manager can facilitate the process.</a:t>
            </a:r>
          </a:p>
          <a:p>
            <a:pPr lvl="1">
              <a:lnSpc>
                <a:spcPct val="80000"/>
              </a:lnSpc>
            </a:pPr>
            <a:r>
              <a:rPr lang="en-US" altLang="en-US" sz="2000" dirty="0">
                <a:solidFill>
                  <a:schemeClr val="tx2"/>
                </a:solidFill>
              </a:rPr>
              <a:t>An intermediary between the general estate planning team and medical team.</a:t>
            </a:r>
          </a:p>
          <a:p>
            <a:pPr>
              <a:lnSpc>
                <a:spcPct val="80000"/>
              </a:lnSpc>
            </a:pPr>
            <a:r>
              <a:rPr lang="en-US" altLang="en-US" sz="2000" dirty="0">
                <a:solidFill>
                  <a:schemeClr val="tx2"/>
                </a:solidFill>
              </a:rPr>
              <a:t>Counsel’s determination is key – it is a legal not a medical decision.</a:t>
            </a:r>
          </a:p>
          <a:p>
            <a:pPr>
              <a:lnSpc>
                <a:spcPct val="80000"/>
              </a:lnSpc>
            </a:pPr>
            <a:r>
              <a:rPr lang="en-US" altLang="en-US" sz="2000" dirty="0">
                <a:solidFill>
                  <a:schemeClr val="tx2"/>
                </a:solidFill>
              </a:rPr>
              <a:t>Capacity is situational: capacity to sign a simple will leaving assets equally to 2 children is less than the capacity required for a complex note sale transaction.</a:t>
            </a:r>
          </a:p>
        </p:txBody>
      </p:sp>
    </p:spTree>
    <p:extLst>
      <p:ext uri="{BB962C8B-B14F-4D97-AF65-F5344CB8AC3E}">
        <p14:creationId xmlns:p14="http://schemas.microsoft.com/office/powerpoint/2010/main" xmlns="" val="4063967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68095F5-229E-41E4-A06E-751013010E4B}" type="slidenum">
              <a:rPr lang="en-US" altLang="en-US"/>
              <a:pPr/>
              <a:t>5</a:t>
            </a:fld>
            <a:endParaRPr lang="en-US" altLang="en-US" dirty="0"/>
          </a:p>
        </p:txBody>
      </p:sp>
      <p:sp>
        <p:nvSpPr>
          <p:cNvPr id="232450" name="AutoShape 2"/>
          <p:cNvSpPr>
            <a:spLocks noGrp="1" noChangeArrowheads="1"/>
          </p:cNvSpPr>
          <p:nvPr>
            <p:ph type="title"/>
          </p:nvPr>
        </p:nvSpPr>
        <p:spPr/>
        <p:txBody>
          <a:bodyPr/>
          <a:lstStyle/>
          <a:p>
            <a:r>
              <a:rPr lang="en-US" altLang="en-US" dirty="0"/>
              <a:t>Consider…</a:t>
            </a:r>
          </a:p>
        </p:txBody>
      </p:sp>
      <p:sp>
        <p:nvSpPr>
          <p:cNvPr id="232451" name="Rectangle 3"/>
          <p:cNvSpPr>
            <a:spLocks noGrp="1" noChangeArrowheads="1"/>
          </p:cNvSpPr>
          <p:nvPr>
            <p:ph type="body" idx="1"/>
          </p:nvPr>
        </p:nvSpPr>
        <p:spPr/>
        <p:txBody>
          <a:bodyPr/>
          <a:lstStyle/>
          <a:p>
            <a:pPr>
              <a:lnSpc>
                <a:spcPct val="80000"/>
              </a:lnSpc>
            </a:pPr>
            <a:r>
              <a:rPr lang="en-US" altLang="en-US" sz="2200" dirty="0">
                <a:solidFill>
                  <a:schemeClr val="tx2"/>
                </a:solidFill>
              </a:rPr>
              <a:t>When someone is sick, you buy them a Hallmark “get well” card – but unless a cure is found, no one “gets well” from chronic illness, they get worse.</a:t>
            </a:r>
          </a:p>
          <a:p>
            <a:pPr>
              <a:lnSpc>
                <a:spcPct val="80000"/>
              </a:lnSpc>
            </a:pPr>
            <a:r>
              <a:rPr lang="en-US" altLang="en-US" sz="2200" dirty="0">
                <a:solidFill>
                  <a:schemeClr val="tx2"/>
                </a:solidFill>
              </a:rPr>
              <a:t>Helen Keller was a prolific author, political activist, and lecturer. She was the first deaf blind person to earn a Bachelor of Arts degree – was she disabled or should we focus on her abilities instead of her disabilities?</a:t>
            </a:r>
          </a:p>
          <a:p>
            <a:pPr>
              <a:lnSpc>
                <a:spcPct val="80000"/>
              </a:lnSpc>
            </a:pPr>
            <a:r>
              <a:rPr lang="en-US" altLang="en-US" sz="2200" dirty="0">
                <a:solidFill>
                  <a:schemeClr val="tx2"/>
                </a:solidFill>
              </a:rPr>
              <a:t>Diversity is a goal of every firm and many client mandate diverse staffing – but most disabilities are not visual – yet most people tend to focus on visual disabilities.</a:t>
            </a:r>
          </a:p>
          <a:p>
            <a:pPr>
              <a:lnSpc>
                <a:spcPct val="80000"/>
              </a:lnSpc>
            </a:pPr>
            <a:r>
              <a:rPr lang="en-US" altLang="en-US" sz="2200" dirty="0">
                <a:solidFill>
                  <a:schemeClr val="tx2"/>
                </a:solidFill>
              </a:rPr>
              <a:t>The international symbol of disability is a gross mischaracterization of reality since only about 7% of those with disabilities are wheelchair bound.</a:t>
            </a:r>
          </a:p>
        </p:txBody>
      </p:sp>
    </p:spTree>
    <p:extLst>
      <p:ext uri="{BB962C8B-B14F-4D97-AF65-F5344CB8AC3E}">
        <p14:creationId xmlns:p14="http://schemas.microsoft.com/office/powerpoint/2010/main" xmlns="" val="7845223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4D141DE-05B1-407E-9296-80FA855FE62B}" type="slidenum">
              <a:rPr lang="en-US" altLang="en-US"/>
              <a:pPr/>
              <a:t>50</a:t>
            </a:fld>
            <a:endParaRPr lang="en-US" altLang="en-US" dirty="0"/>
          </a:p>
        </p:txBody>
      </p:sp>
      <p:sp>
        <p:nvSpPr>
          <p:cNvPr id="276482" name="AutoShape 2"/>
          <p:cNvSpPr>
            <a:spLocks noGrp="1" noChangeArrowheads="1"/>
          </p:cNvSpPr>
          <p:nvPr>
            <p:ph type="title"/>
          </p:nvPr>
        </p:nvSpPr>
        <p:spPr/>
        <p:txBody>
          <a:bodyPr/>
          <a:lstStyle/>
          <a:p>
            <a:r>
              <a:rPr lang="en-US" altLang="en-US" dirty="0"/>
              <a:t>Capacity</a:t>
            </a:r>
          </a:p>
        </p:txBody>
      </p:sp>
      <p:sp>
        <p:nvSpPr>
          <p:cNvPr id="276483" name="Rectangle 3"/>
          <p:cNvSpPr>
            <a:spLocks noGrp="1" noChangeArrowheads="1"/>
          </p:cNvSpPr>
          <p:nvPr>
            <p:ph type="body" idx="1"/>
          </p:nvPr>
        </p:nvSpPr>
        <p:spPr/>
        <p:txBody>
          <a:bodyPr/>
          <a:lstStyle/>
          <a:p>
            <a:pPr>
              <a:lnSpc>
                <a:spcPct val="90000"/>
              </a:lnSpc>
            </a:pPr>
            <a:r>
              <a:rPr lang="en-US" altLang="en-US" sz="1800" dirty="0">
                <a:solidFill>
                  <a:schemeClr val="tx2"/>
                </a:solidFill>
              </a:rPr>
              <a:t>Documenting Competency – what evidence should be assembled to corroborate counsel’s conclusions.</a:t>
            </a:r>
          </a:p>
          <a:p>
            <a:pPr lvl="1">
              <a:lnSpc>
                <a:spcPct val="90000"/>
              </a:lnSpc>
            </a:pPr>
            <a:r>
              <a:rPr lang="en-US" altLang="en-US" sz="1800" dirty="0">
                <a:solidFill>
                  <a:schemeClr val="tx2"/>
                </a:solidFill>
              </a:rPr>
              <a:t>Medical letters.</a:t>
            </a:r>
          </a:p>
          <a:p>
            <a:pPr lvl="1">
              <a:lnSpc>
                <a:spcPct val="90000"/>
              </a:lnSpc>
            </a:pPr>
            <a:r>
              <a:rPr lang="en-US" altLang="en-US" sz="1800" dirty="0">
                <a:solidFill>
                  <a:schemeClr val="tx2"/>
                </a:solidFill>
              </a:rPr>
              <a:t>Conference calls to inform and advise planner.</a:t>
            </a:r>
          </a:p>
          <a:p>
            <a:pPr lvl="1">
              <a:lnSpc>
                <a:spcPct val="90000"/>
              </a:lnSpc>
            </a:pPr>
            <a:r>
              <a:rPr lang="en-US" altLang="en-US" sz="1800" dirty="0">
                <a:solidFill>
                  <a:schemeClr val="tx2"/>
                </a:solidFill>
              </a:rPr>
              <a:t>Physician letter as to general health consideration. </a:t>
            </a:r>
          </a:p>
          <a:p>
            <a:pPr lvl="1">
              <a:lnSpc>
                <a:spcPct val="90000"/>
              </a:lnSpc>
            </a:pPr>
            <a:r>
              <a:rPr lang="en-US" altLang="en-US" sz="1800" dirty="0">
                <a:solidFill>
                  <a:schemeClr val="tx2"/>
                </a:solidFill>
              </a:rPr>
              <a:t>Neurologist or psychiatrist letter. </a:t>
            </a:r>
          </a:p>
          <a:p>
            <a:pPr lvl="1">
              <a:lnSpc>
                <a:spcPct val="90000"/>
              </a:lnSpc>
            </a:pPr>
            <a:r>
              <a:rPr lang="en-US" altLang="en-US" sz="1800" dirty="0">
                <a:solidFill>
                  <a:schemeClr val="tx2"/>
                </a:solidFill>
              </a:rPr>
              <a:t>Are letters really adequate</a:t>
            </a:r>
          </a:p>
          <a:p>
            <a:pPr>
              <a:lnSpc>
                <a:spcPct val="90000"/>
              </a:lnSpc>
            </a:pPr>
            <a:r>
              <a:rPr lang="en-US" altLang="en-US" sz="1800" dirty="0">
                <a:solidFill>
                  <a:schemeClr val="tx2"/>
                </a:solidFill>
              </a:rPr>
              <a:t>Client statements as to capacity, issues, etc. may be very helpful. But ask the client to perform the task. E.g., “I don’t need help dressing.” But the client cannot don a coat after the meeting.</a:t>
            </a:r>
          </a:p>
          <a:p>
            <a:pPr>
              <a:lnSpc>
                <a:spcPct val="90000"/>
              </a:lnSpc>
            </a:pPr>
            <a:r>
              <a:rPr lang="en-US" altLang="en-US" sz="1800" dirty="0">
                <a:solidFill>
                  <a:schemeClr val="tx2"/>
                </a:solidFill>
              </a:rPr>
              <a:t>Potential for overall harm to client from matter – the more the potential harm, the greater the level of competency that should be necessary.</a:t>
            </a:r>
          </a:p>
        </p:txBody>
      </p:sp>
    </p:spTree>
    <p:extLst>
      <p:ext uri="{BB962C8B-B14F-4D97-AF65-F5344CB8AC3E}">
        <p14:creationId xmlns:p14="http://schemas.microsoft.com/office/powerpoint/2010/main" xmlns="" val="39384480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1E309CA-D94B-4B17-9E02-61701752EDDF}" type="slidenum">
              <a:rPr lang="en-US" altLang="en-US"/>
              <a:pPr/>
              <a:t>51</a:t>
            </a:fld>
            <a:endParaRPr lang="en-US" altLang="en-US" dirty="0"/>
          </a:p>
        </p:txBody>
      </p:sp>
      <p:sp>
        <p:nvSpPr>
          <p:cNvPr id="279554" name="AutoShape 2"/>
          <p:cNvSpPr>
            <a:spLocks noGrp="1" noChangeArrowheads="1"/>
          </p:cNvSpPr>
          <p:nvPr>
            <p:ph type="title"/>
          </p:nvPr>
        </p:nvSpPr>
        <p:spPr/>
        <p:txBody>
          <a:bodyPr/>
          <a:lstStyle/>
          <a:p>
            <a:r>
              <a:rPr lang="en-US" altLang="en-US" sz="3200" dirty="0"/>
              <a:t>One Example: Cognitive Impact of Parkinson’s disease</a:t>
            </a:r>
          </a:p>
        </p:txBody>
      </p:sp>
      <p:sp>
        <p:nvSpPr>
          <p:cNvPr id="279555" name="Rectangle 3"/>
          <p:cNvSpPr>
            <a:spLocks noGrp="1" noChangeArrowheads="1"/>
          </p:cNvSpPr>
          <p:nvPr>
            <p:ph type="body" idx="1"/>
          </p:nvPr>
        </p:nvSpPr>
        <p:spPr/>
        <p:txBody>
          <a:bodyPr/>
          <a:lstStyle/>
          <a:p>
            <a:r>
              <a:rPr lang="en-US" altLang="en-US" sz="1800" dirty="0">
                <a:solidFill>
                  <a:schemeClr val="tx2"/>
                </a:solidFill>
              </a:rPr>
              <a:t>Incidence of cognitive impairment increases with age.</a:t>
            </a:r>
          </a:p>
          <a:p>
            <a:r>
              <a:rPr lang="en-US" altLang="en-US" sz="1800" dirty="0">
                <a:solidFill>
                  <a:schemeClr val="tx2"/>
                </a:solidFill>
              </a:rPr>
              <a:t>The importance of annual meetings increases with age. </a:t>
            </a:r>
          </a:p>
          <a:p>
            <a:r>
              <a:rPr lang="en-US" altLang="en-US" sz="1800" dirty="0">
                <a:solidFill>
                  <a:schemeClr val="tx2"/>
                </a:solidFill>
              </a:rPr>
              <a:t>For the 20% of  people with Parkinson’s Disease who go on to develop dementia, there is an average of a 10-15 year delay from time of diagnosis of PD.</a:t>
            </a:r>
          </a:p>
          <a:p>
            <a:endParaRPr lang="en-US" altLang="en-US" sz="1800" dirty="0"/>
          </a:p>
          <a:p>
            <a:endParaRPr lang="en-US" altLang="en-US" dirty="0"/>
          </a:p>
        </p:txBody>
      </p:sp>
      <p:pic>
        <p:nvPicPr>
          <p:cNvPr id="27955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3856038"/>
            <a:ext cx="4610100" cy="197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574565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DFA35DE6-2EF4-4159-8474-0252F14C1F4B}" type="slidenum">
              <a:rPr lang="en-US" altLang="en-US"/>
              <a:pPr/>
              <a:t>52</a:t>
            </a:fld>
            <a:endParaRPr lang="en-US" altLang="en-US" dirty="0"/>
          </a:p>
        </p:txBody>
      </p:sp>
      <p:sp>
        <p:nvSpPr>
          <p:cNvPr id="265218"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solidFill>
                  <a:schemeClr val="tx2"/>
                </a:solidFill>
              </a:rPr>
              <a:t/>
            </a:r>
            <a:br>
              <a:rPr lang="en-US" altLang="en-US" sz="4800" dirty="0">
                <a:solidFill>
                  <a:schemeClr val="tx2"/>
                </a:solidFill>
              </a:rPr>
            </a:br>
            <a:endParaRPr lang="en-US" altLang="en-US" sz="4800" dirty="0">
              <a:solidFill>
                <a:schemeClr val="tx2"/>
              </a:solidFill>
            </a:endParaRPr>
          </a:p>
        </p:txBody>
      </p:sp>
      <p:sp>
        <p:nvSpPr>
          <p:cNvPr id="265219" name="Rectangle 3"/>
          <p:cNvSpPr>
            <a:spLocks noGrp="1" noChangeArrowheads="1"/>
          </p:cNvSpPr>
          <p:nvPr>
            <p:ph type="subTitle" idx="1"/>
          </p:nvPr>
        </p:nvSpPr>
        <p:spPr/>
        <p:txBody>
          <a:bodyPr/>
          <a:lstStyle/>
          <a:p>
            <a:pPr>
              <a:lnSpc>
                <a:spcPct val="80000"/>
              </a:lnSpc>
            </a:pPr>
            <a:r>
              <a:rPr lang="en-US" altLang="en-US" sz="4400" b="1" dirty="0">
                <a:solidFill>
                  <a:srgbClr val="004080"/>
                </a:solidFill>
              </a:rPr>
              <a:t>HIPAA Releases</a:t>
            </a:r>
          </a:p>
        </p:txBody>
      </p:sp>
      <p:pic>
        <p:nvPicPr>
          <p:cNvPr id="265220"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34666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19D1A87-9AF3-4CB0-9C28-F7FA4AA9F391}" type="slidenum">
              <a:rPr lang="en-US" altLang="en-US"/>
              <a:pPr/>
              <a:t>53</a:t>
            </a:fld>
            <a:endParaRPr lang="en-US" altLang="en-US" dirty="0"/>
          </a:p>
        </p:txBody>
      </p:sp>
      <p:sp>
        <p:nvSpPr>
          <p:cNvPr id="280578" name="AutoShape 2"/>
          <p:cNvSpPr>
            <a:spLocks noGrp="1" noChangeArrowheads="1"/>
          </p:cNvSpPr>
          <p:nvPr>
            <p:ph type="title"/>
          </p:nvPr>
        </p:nvSpPr>
        <p:spPr/>
        <p:txBody>
          <a:bodyPr/>
          <a:lstStyle/>
          <a:p>
            <a:r>
              <a:rPr lang="en-US" altLang="en-US" dirty="0"/>
              <a:t>HIPAA Releases Generally</a:t>
            </a:r>
          </a:p>
        </p:txBody>
      </p:sp>
      <p:sp>
        <p:nvSpPr>
          <p:cNvPr id="280579" name="Rectangle 3"/>
          <p:cNvSpPr>
            <a:spLocks noGrp="1" noChangeArrowheads="1"/>
          </p:cNvSpPr>
          <p:nvPr>
            <p:ph type="body" idx="1"/>
          </p:nvPr>
        </p:nvSpPr>
        <p:spPr/>
        <p:txBody>
          <a:bodyPr/>
          <a:lstStyle/>
          <a:p>
            <a:pPr>
              <a:lnSpc>
                <a:spcPct val="80000"/>
              </a:lnSpc>
            </a:pPr>
            <a:r>
              <a:rPr lang="en-US" altLang="en-US" sz="1800" dirty="0">
                <a:solidFill>
                  <a:schemeClr val="tx2"/>
                </a:solidFill>
              </a:rPr>
              <a:t>HIPAA = acronym for the Health Insurance Portability and Accountability Act of 1996 (Pub. L. No. 104-191, 110</a:t>
            </a:r>
            <a:br>
              <a:rPr lang="en-US" altLang="en-US" sz="1800" dirty="0">
                <a:solidFill>
                  <a:schemeClr val="tx2"/>
                </a:solidFill>
              </a:rPr>
            </a:br>
            <a:r>
              <a:rPr lang="en-US" altLang="en-US" sz="1800" dirty="0">
                <a:solidFill>
                  <a:schemeClr val="tx2"/>
                </a:solidFill>
              </a:rPr>
              <a:t>Stat. 1936 (1966)); 45 C.F.R. Sec. 164 (2002). HIPAA, as amended (GINA too).</a:t>
            </a:r>
          </a:p>
          <a:p>
            <a:pPr>
              <a:lnSpc>
                <a:spcPct val="80000"/>
              </a:lnSpc>
            </a:pPr>
            <a:r>
              <a:rPr lang="en-US" altLang="en-US" sz="1800" dirty="0">
                <a:solidFill>
                  <a:schemeClr val="tx2"/>
                </a:solidFill>
              </a:rPr>
              <a:t>Maintaining the confidentiality of PHI means protecting info from being made available or being disclosed to unauthorized persons.</a:t>
            </a:r>
          </a:p>
          <a:p>
            <a:pPr>
              <a:lnSpc>
                <a:spcPct val="80000"/>
              </a:lnSpc>
            </a:pPr>
            <a:r>
              <a:rPr lang="en-US" altLang="en-US" sz="1800" dirty="0">
                <a:solidFill>
                  <a:schemeClr val="tx2"/>
                </a:solidFill>
              </a:rPr>
              <a:t>If you’re ill, can your daughter-in-law the doctor get to see your patient chart to monitor your care.</a:t>
            </a:r>
          </a:p>
          <a:p>
            <a:pPr>
              <a:lnSpc>
                <a:spcPct val="80000"/>
              </a:lnSpc>
            </a:pPr>
            <a:r>
              <a:rPr lang="en-US" altLang="en-US" sz="1800" dirty="0">
                <a:solidFill>
                  <a:schemeClr val="tx2"/>
                </a:solidFill>
              </a:rPr>
              <a:t>If you’re a successor trustee, and the current trustee is forgetting to pay insurance premiums and respond to correspondence, can you replace her.</a:t>
            </a:r>
          </a:p>
          <a:p>
            <a:pPr>
              <a:lnSpc>
                <a:spcPct val="80000"/>
              </a:lnSpc>
            </a:pPr>
            <a:r>
              <a:rPr lang="en-US" altLang="en-US" sz="1800" dirty="0">
                <a:solidFill>
                  <a:schemeClr val="tx2"/>
                </a:solidFill>
              </a:rPr>
              <a:t>Your partner is disabled and you need to take over your professional practice, how can you obtain the requisite physician letter mandated in your shareholders’ agreement to demonstrate his incompetence to be able to trigger the replacement provision.</a:t>
            </a:r>
          </a:p>
          <a:p>
            <a:pPr>
              <a:lnSpc>
                <a:spcPct val="80000"/>
              </a:lnSpc>
            </a:pPr>
            <a:r>
              <a:rPr lang="en-US" altLang="en-US" sz="1800" dirty="0">
                <a:solidFill>
                  <a:schemeClr val="tx2"/>
                </a:solidFill>
              </a:rPr>
              <a:t>Be cautious of the “standard” form.</a:t>
            </a:r>
          </a:p>
        </p:txBody>
      </p:sp>
    </p:spTree>
    <p:extLst>
      <p:ext uri="{BB962C8B-B14F-4D97-AF65-F5344CB8AC3E}">
        <p14:creationId xmlns:p14="http://schemas.microsoft.com/office/powerpoint/2010/main" xmlns="" val="238604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CF32B4E-56DA-445F-ADBF-59F4F5D53476}" type="slidenum">
              <a:rPr lang="en-US" altLang="en-US"/>
              <a:pPr/>
              <a:t>54</a:t>
            </a:fld>
            <a:endParaRPr lang="en-US" altLang="en-US" dirty="0"/>
          </a:p>
        </p:txBody>
      </p:sp>
      <p:sp>
        <p:nvSpPr>
          <p:cNvPr id="281602" name="AutoShape 2"/>
          <p:cNvSpPr>
            <a:spLocks noGrp="1" noChangeArrowheads="1"/>
          </p:cNvSpPr>
          <p:nvPr>
            <p:ph type="title"/>
          </p:nvPr>
        </p:nvSpPr>
        <p:spPr/>
        <p:txBody>
          <a:bodyPr/>
          <a:lstStyle/>
          <a:p>
            <a:r>
              <a:rPr lang="en-US" altLang="en-US" dirty="0"/>
              <a:t>Release Contents</a:t>
            </a:r>
          </a:p>
        </p:txBody>
      </p:sp>
      <p:sp>
        <p:nvSpPr>
          <p:cNvPr id="281603" name="Rectangle 3"/>
          <p:cNvSpPr>
            <a:spLocks noGrp="1" noChangeArrowheads="1"/>
          </p:cNvSpPr>
          <p:nvPr>
            <p:ph type="body" idx="1"/>
          </p:nvPr>
        </p:nvSpPr>
        <p:spPr/>
        <p:txBody>
          <a:bodyPr/>
          <a:lstStyle/>
          <a:p>
            <a:pPr>
              <a:lnSpc>
                <a:spcPct val="80000"/>
              </a:lnSpc>
            </a:pPr>
            <a:r>
              <a:rPr lang="en-US" altLang="en-US" sz="2000" u="sng" dirty="0">
                <a:solidFill>
                  <a:schemeClr val="tx2"/>
                </a:solidFill>
              </a:rPr>
              <a:t>Writing</a:t>
            </a:r>
            <a:r>
              <a:rPr lang="en-US" altLang="en-US" sz="2000" dirty="0">
                <a:solidFill>
                  <a:schemeClr val="tx2"/>
                </a:solidFill>
              </a:rPr>
              <a:t>: Authorization should be in writing and should acknowledge that its being made voluntarily.</a:t>
            </a:r>
          </a:p>
          <a:p>
            <a:pPr>
              <a:lnSpc>
                <a:spcPct val="80000"/>
              </a:lnSpc>
            </a:pPr>
            <a:r>
              <a:rPr lang="en-US" altLang="en-US" sz="2000" u="sng" dirty="0">
                <a:solidFill>
                  <a:schemeClr val="tx2"/>
                </a:solidFill>
              </a:rPr>
              <a:t>What</a:t>
            </a:r>
            <a:r>
              <a:rPr lang="en-US" altLang="en-US" sz="2000" dirty="0">
                <a:solidFill>
                  <a:schemeClr val="tx2"/>
                </a:solidFill>
              </a:rPr>
              <a:t>: Describe the health information to be disclosed. This could be the entire medical record, or only specified components. Could specify that only medical records between certain dates be released. The HIPAA paradigm is that only as much info should be disclosed as necessary.</a:t>
            </a:r>
          </a:p>
          <a:p>
            <a:pPr>
              <a:lnSpc>
                <a:spcPct val="80000"/>
              </a:lnSpc>
            </a:pPr>
            <a:r>
              <a:rPr lang="en-US" altLang="en-US" sz="2000" u="sng" dirty="0">
                <a:solidFill>
                  <a:schemeClr val="tx2"/>
                </a:solidFill>
              </a:rPr>
              <a:t>Who</a:t>
            </a:r>
            <a:r>
              <a:rPr lang="en-US" altLang="en-US" sz="2000" dirty="0">
                <a:solidFill>
                  <a:schemeClr val="tx2"/>
                </a:solidFill>
              </a:rPr>
              <a:t>: Which medical provider should make the disclosure? This could be a specific physician or hospital or a list of providers. A broader approach could be used to indicate a category of providers. For example, “any physicians, hospitals or other medical providers who have provided treatment, other medical services or payment for same, from June 1, 2004 through and including the date of this Authorization.”</a:t>
            </a:r>
          </a:p>
          <a:p>
            <a:pPr>
              <a:lnSpc>
                <a:spcPct val="80000"/>
              </a:lnSpc>
            </a:pPr>
            <a:endParaRPr lang="en-US" altLang="en-US" sz="2000" dirty="0">
              <a:solidFill>
                <a:schemeClr val="tx2"/>
              </a:solidFill>
            </a:endParaRPr>
          </a:p>
        </p:txBody>
      </p:sp>
    </p:spTree>
    <p:extLst>
      <p:ext uri="{BB962C8B-B14F-4D97-AF65-F5344CB8AC3E}">
        <p14:creationId xmlns:p14="http://schemas.microsoft.com/office/powerpoint/2010/main" xmlns="" val="39181224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806B90D-D8E4-44A2-B290-3F1F5F9C4D44}" type="slidenum">
              <a:rPr lang="en-US" altLang="en-US"/>
              <a:pPr/>
              <a:t>55</a:t>
            </a:fld>
            <a:endParaRPr lang="en-US" altLang="en-US" dirty="0"/>
          </a:p>
        </p:txBody>
      </p:sp>
      <p:sp>
        <p:nvSpPr>
          <p:cNvPr id="282626" name="AutoShape 2"/>
          <p:cNvSpPr>
            <a:spLocks noGrp="1" noChangeArrowheads="1"/>
          </p:cNvSpPr>
          <p:nvPr>
            <p:ph type="title"/>
          </p:nvPr>
        </p:nvSpPr>
        <p:spPr/>
        <p:txBody>
          <a:bodyPr/>
          <a:lstStyle/>
          <a:p>
            <a:r>
              <a:rPr lang="en-US" altLang="en-US" dirty="0"/>
              <a:t>Release Contents</a:t>
            </a:r>
          </a:p>
        </p:txBody>
      </p:sp>
      <p:sp>
        <p:nvSpPr>
          <p:cNvPr id="282627" name="Rectangle 3"/>
          <p:cNvSpPr>
            <a:spLocks noGrp="1" noChangeArrowheads="1"/>
          </p:cNvSpPr>
          <p:nvPr>
            <p:ph type="body" idx="1"/>
          </p:nvPr>
        </p:nvSpPr>
        <p:spPr/>
        <p:txBody>
          <a:bodyPr/>
          <a:lstStyle/>
          <a:p>
            <a:pPr>
              <a:lnSpc>
                <a:spcPct val="80000"/>
              </a:lnSpc>
            </a:pPr>
            <a:r>
              <a:rPr lang="en-US" altLang="en-US" sz="1800" u="sng" dirty="0">
                <a:solidFill>
                  <a:schemeClr val="tx2"/>
                </a:solidFill>
              </a:rPr>
              <a:t>Term</a:t>
            </a:r>
            <a:r>
              <a:rPr lang="en-US" altLang="en-US" sz="1800" dirty="0">
                <a:solidFill>
                  <a:schemeClr val="tx2"/>
                </a:solidFill>
              </a:rPr>
              <a:t>: When does the authorization to disclose PHI expire? This could be: “upon a child attaining age 21.” It could be “2 years from the signing of this authorization.” “Upon the conclusion of my court case” may suffice for a litigation matter, although issues of appeals, etc. might warrant consideration in setting the parameters. “One year from death.”</a:t>
            </a:r>
          </a:p>
          <a:p>
            <a:pPr>
              <a:lnSpc>
                <a:spcPct val="80000"/>
              </a:lnSpc>
            </a:pPr>
            <a:r>
              <a:rPr lang="en-US" altLang="en-US" sz="1800" u="sng" dirty="0">
                <a:solidFill>
                  <a:schemeClr val="tx2"/>
                </a:solidFill>
              </a:rPr>
              <a:t>Revocation</a:t>
            </a:r>
            <a:r>
              <a:rPr lang="en-US" altLang="en-US" sz="1800" dirty="0">
                <a:solidFill>
                  <a:schemeClr val="tx2"/>
                </a:solidFill>
              </a:rPr>
              <a:t>: A statement that you retain the right to revoke any authorization to disclose your PHI. Any revocation, however, is not binding on a medical provider until they receive it. This minimizes the issue of their liability for disclosing information based on an authorization they held prior to the revocation.</a:t>
            </a:r>
          </a:p>
          <a:p>
            <a:pPr>
              <a:lnSpc>
                <a:spcPct val="80000"/>
              </a:lnSpc>
            </a:pPr>
            <a:r>
              <a:rPr lang="en-US" altLang="en-US" sz="1800" u="sng" dirty="0">
                <a:solidFill>
                  <a:schemeClr val="tx2"/>
                </a:solidFill>
              </a:rPr>
              <a:t>Re-Disclosure</a:t>
            </a:r>
            <a:r>
              <a:rPr lang="en-US" altLang="en-US" sz="1800" dirty="0">
                <a:solidFill>
                  <a:schemeClr val="tx2"/>
                </a:solidFill>
              </a:rPr>
              <a:t>: The release may state that certain information, such as HIV testing results, cannot be disclosed by the person receiving it. However, the release should also acknowledge that once other information is disclosed, it may thereafter be re-disclosed by the person receiving it without the HIPAA safeguards.</a:t>
            </a:r>
          </a:p>
          <a:p>
            <a:pPr>
              <a:lnSpc>
                <a:spcPct val="80000"/>
              </a:lnSpc>
            </a:pPr>
            <a:endParaRPr lang="en-US" altLang="en-US" sz="1800" dirty="0">
              <a:solidFill>
                <a:schemeClr val="tx2"/>
              </a:solidFill>
            </a:endParaRPr>
          </a:p>
        </p:txBody>
      </p:sp>
    </p:spTree>
    <p:extLst>
      <p:ext uri="{BB962C8B-B14F-4D97-AF65-F5344CB8AC3E}">
        <p14:creationId xmlns:p14="http://schemas.microsoft.com/office/powerpoint/2010/main" xmlns="" val="26782318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2D1DE30-6C07-43CE-B2AE-6B519F7C35BF}" type="slidenum">
              <a:rPr lang="en-US" altLang="en-US"/>
              <a:pPr/>
              <a:t>56</a:t>
            </a:fld>
            <a:endParaRPr lang="en-US" altLang="en-US" dirty="0"/>
          </a:p>
        </p:txBody>
      </p:sp>
      <p:sp>
        <p:nvSpPr>
          <p:cNvPr id="283650" name="AutoShape 2"/>
          <p:cNvSpPr>
            <a:spLocks noGrp="1" noChangeArrowheads="1"/>
          </p:cNvSpPr>
          <p:nvPr>
            <p:ph type="title"/>
          </p:nvPr>
        </p:nvSpPr>
        <p:spPr/>
        <p:txBody>
          <a:bodyPr/>
          <a:lstStyle/>
          <a:p>
            <a:r>
              <a:rPr lang="en-US" altLang="en-US" dirty="0"/>
              <a:t>Release Contents</a:t>
            </a:r>
          </a:p>
        </p:txBody>
      </p:sp>
      <p:sp>
        <p:nvSpPr>
          <p:cNvPr id="283651" name="Rectangle 3"/>
          <p:cNvSpPr>
            <a:spLocks noGrp="1" noChangeArrowheads="1"/>
          </p:cNvSpPr>
          <p:nvPr>
            <p:ph type="body" idx="1"/>
          </p:nvPr>
        </p:nvSpPr>
        <p:spPr/>
        <p:txBody>
          <a:bodyPr/>
          <a:lstStyle/>
          <a:p>
            <a:pPr>
              <a:lnSpc>
                <a:spcPct val="90000"/>
              </a:lnSpc>
            </a:pPr>
            <a:r>
              <a:rPr lang="en-US" altLang="en-US" sz="2000" u="sng" dirty="0">
                <a:solidFill>
                  <a:schemeClr val="tx2"/>
                </a:solidFill>
              </a:rPr>
              <a:t>Purpose</a:t>
            </a:r>
            <a:r>
              <a:rPr lang="en-US" altLang="en-US" sz="2000" dirty="0">
                <a:solidFill>
                  <a:schemeClr val="tx2"/>
                </a:solidFill>
              </a:rPr>
              <a:t>: The purpose for the disclosure should be explained. This might be limited to the minimum information to determine whether you have the ability to function as a trustee or should be replaced, or only that information necessary to underwrite you for life insurance.</a:t>
            </a:r>
          </a:p>
          <a:p>
            <a:pPr>
              <a:lnSpc>
                <a:spcPct val="90000"/>
              </a:lnSpc>
            </a:pPr>
            <a:r>
              <a:rPr lang="en-US" altLang="en-US" sz="2000" dirty="0">
                <a:solidFill>
                  <a:schemeClr val="tx2"/>
                </a:solidFill>
              </a:rPr>
              <a:t>S</a:t>
            </a:r>
            <a:r>
              <a:rPr lang="en-US" altLang="en-US" sz="2000" u="sng" dirty="0">
                <a:solidFill>
                  <a:schemeClr val="tx2"/>
                </a:solidFill>
              </a:rPr>
              <a:t>igner</a:t>
            </a:r>
            <a:r>
              <a:rPr lang="en-US" altLang="en-US" sz="2000" dirty="0">
                <a:solidFill>
                  <a:schemeClr val="tx2"/>
                </a:solidFill>
              </a:rPr>
              <a:t>: If you are signing the authorization, the signature line should merely state that you are the patient. If, however, another person is signing for you, the authorization should state that that person qualifies as your personal representative under and that they have authority to make health care decisions for you.</a:t>
            </a:r>
          </a:p>
        </p:txBody>
      </p:sp>
    </p:spTree>
    <p:extLst>
      <p:ext uri="{BB962C8B-B14F-4D97-AF65-F5344CB8AC3E}">
        <p14:creationId xmlns:p14="http://schemas.microsoft.com/office/powerpoint/2010/main" xmlns="" val="9856104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352B1E1B-3967-41F6-BE14-7565ECDA1ED2}" type="slidenum">
              <a:rPr lang="en-US" altLang="en-US"/>
              <a:pPr/>
              <a:t>57</a:t>
            </a:fld>
            <a:endParaRPr lang="en-US" altLang="en-US" dirty="0"/>
          </a:p>
        </p:txBody>
      </p:sp>
      <p:sp>
        <p:nvSpPr>
          <p:cNvPr id="268290"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68291" name="Rectangle 3"/>
          <p:cNvSpPr>
            <a:spLocks noGrp="1" noChangeArrowheads="1"/>
          </p:cNvSpPr>
          <p:nvPr>
            <p:ph type="subTitle" idx="1"/>
          </p:nvPr>
        </p:nvSpPr>
        <p:spPr/>
        <p:txBody>
          <a:bodyPr/>
          <a:lstStyle/>
          <a:p>
            <a:pPr>
              <a:lnSpc>
                <a:spcPct val="80000"/>
              </a:lnSpc>
            </a:pPr>
            <a:r>
              <a:rPr lang="en-US" altLang="en-US" sz="4400" b="1" dirty="0"/>
              <a:t>Estate</a:t>
            </a:r>
          </a:p>
          <a:p>
            <a:pPr>
              <a:lnSpc>
                <a:spcPct val="80000"/>
              </a:lnSpc>
            </a:pPr>
            <a:r>
              <a:rPr lang="en-US" altLang="en-US" sz="4400" b="1" dirty="0"/>
              <a:t>Planning</a:t>
            </a:r>
          </a:p>
        </p:txBody>
      </p:sp>
      <p:pic>
        <p:nvPicPr>
          <p:cNvPr id="268292"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9727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2B7781A-40F5-4904-A2D5-B3014F50BFE9}" type="slidenum">
              <a:rPr lang="en-US" altLang="en-US"/>
              <a:pPr/>
              <a:t>58</a:t>
            </a:fld>
            <a:endParaRPr lang="en-US" altLang="en-US" dirty="0"/>
          </a:p>
        </p:txBody>
      </p:sp>
      <p:sp>
        <p:nvSpPr>
          <p:cNvPr id="284674" name="AutoShape 2"/>
          <p:cNvSpPr>
            <a:spLocks noGrp="1" noChangeArrowheads="1"/>
          </p:cNvSpPr>
          <p:nvPr>
            <p:ph type="title"/>
          </p:nvPr>
        </p:nvSpPr>
        <p:spPr/>
        <p:txBody>
          <a:bodyPr/>
          <a:lstStyle/>
          <a:p>
            <a:r>
              <a:rPr lang="en-US" altLang="en-US" sz="3200" dirty="0"/>
              <a:t>Chronic Illness: General Estate Planning Impact</a:t>
            </a:r>
          </a:p>
        </p:txBody>
      </p:sp>
      <p:sp>
        <p:nvSpPr>
          <p:cNvPr id="284675" name="Rectangle 3"/>
          <p:cNvSpPr>
            <a:spLocks noGrp="1" noChangeArrowheads="1"/>
          </p:cNvSpPr>
          <p:nvPr>
            <p:ph type="body" idx="1"/>
          </p:nvPr>
        </p:nvSpPr>
        <p:spPr/>
        <p:txBody>
          <a:bodyPr/>
          <a:lstStyle/>
          <a:p>
            <a:pPr>
              <a:lnSpc>
                <a:spcPct val="80000"/>
              </a:lnSpc>
            </a:pPr>
            <a:r>
              <a:rPr lang="en-US" altLang="en-US" sz="2000" u="sng" dirty="0">
                <a:solidFill>
                  <a:schemeClr val="tx2"/>
                </a:solidFill>
              </a:rPr>
              <a:t>Disease Disempowers/Planning Should Empower</a:t>
            </a:r>
            <a:r>
              <a:rPr lang="en-US" altLang="en-US" sz="2000" dirty="0">
                <a:solidFill>
                  <a:schemeClr val="tx2"/>
                </a:solidFill>
              </a:rPr>
              <a:t>: Given the uncertainty many chronic illnesses create, planning should provide the client maximum control over her financial and legal affairs, while creating an appropriate safety net in the event cognitive or other impairment becomes significant. </a:t>
            </a:r>
          </a:p>
          <a:p>
            <a:pPr>
              <a:lnSpc>
                <a:spcPct val="80000"/>
              </a:lnSpc>
            </a:pPr>
            <a:endParaRPr lang="en-US" altLang="en-US" sz="2000" dirty="0">
              <a:solidFill>
                <a:schemeClr val="tx2"/>
              </a:solidFill>
            </a:endParaRPr>
          </a:p>
          <a:p>
            <a:pPr>
              <a:lnSpc>
                <a:spcPct val="80000"/>
              </a:lnSpc>
            </a:pPr>
            <a:r>
              <a:rPr lang="en-US" altLang="en-US" sz="2000" u="sng" dirty="0">
                <a:solidFill>
                  <a:schemeClr val="tx2"/>
                </a:solidFill>
              </a:rPr>
              <a:t>Client as Co-Trustee</a:t>
            </a:r>
            <a:r>
              <a:rPr lang="en-US" altLang="en-US" sz="2000" dirty="0">
                <a:solidFill>
                  <a:schemeClr val="tx2"/>
                </a:solidFill>
              </a:rPr>
              <a:t>: Even when assistance with daily activities is required, the impact of chronic illness on some clients living with disease is such that the client may be able to, and want to, serve as a co-fiduciary. Administrative burdens can be shared while keeping the client involved and in control. This is preferable when feasible, rather than eliminating the client’s involvement as may be the case with, for example, a more advanced stage of Alzheimer’s disease. </a:t>
            </a:r>
          </a:p>
        </p:txBody>
      </p:sp>
    </p:spTree>
    <p:extLst>
      <p:ext uri="{BB962C8B-B14F-4D97-AF65-F5344CB8AC3E}">
        <p14:creationId xmlns:p14="http://schemas.microsoft.com/office/powerpoint/2010/main" xmlns="" val="2552018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4DC6AB-0507-4907-95BF-7312A9C91A74}" type="slidenum">
              <a:rPr lang="en-US" altLang="en-US"/>
              <a:pPr/>
              <a:t>59</a:t>
            </a:fld>
            <a:endParaRPr lang="en-US" altLang="en-US" dirty="0"/>
          </a:p>
        </p:txBody>
      </p:sp>
      <p:sp>
        <p:nvSpPr>
          <p:cNvPr id="285698" name="AutoShape 2"/>
          <p:cNvSpPr>
            <a:spLocks noGrp="1" noChangeArrowheads="1"/>
          </p:cNvSpPr>
          <p:nvPr>
            <p:ph type="title"/>
          </p:nvPr>
        </p:nvSpPr>
        <p:spPr/>
        <p:txBody>
          <a:bodyPr/>
          <a:lstStyle/>
          <a:p>
            <a:r>
              <a:rPr lang="en-US" altLang="en-US" sz="3200" dirty="0"/>
              <a:t>Powers of Attorney</a:t>
            </a:r>
            <a:br>
              <a:rPr lang="en-US" altLang="en-US" sz="3200" dirty="0"/>
            </a:br>
            <a:r>
              <a:rPr lang="en-US" altLang="en-US" sz="3200" dirty="0"/>
              <a:t>for a Client with Chronic Illness</a:t>
            </a:r>
          </a:p>
        </p:txBody>
      </p:sp>
      <p:sp>
        <p:nvSpPr>
          <p:cNvPr id="285699" name="Rectangle 3"/>
          <p:cNvSpPr>
            <a:spLocks noGrp="1" noChangeArrowheads="1"/>
          </p:cNvSpPr>
          <p:nvPr>
            <p:ph type="body" idx="1"/>
          </p:nvPr>
        </p:nvSpPr>
        <p:spPr/>
        <p:txBody>
          <a:bodyPr/>
          <a:lstStyle/>
          <a:p>
            <a:pPr>
              <a:lnSpc>
                <a:spcPct val="80000"/>
              </a:lnSpc>
            </a:pPr>
            <a:r>
              <a:rPr lang="en-US" altLang="en-US" sz="1800" dirty="0">
                <a:solidFill>
                  <a:schemeClr val="tx2"/>
                </a:solidFill>
              </a:rPr>
              <a:t>How much control should be given up now?</a:t>
            </a:r>
          </a:p>
          <a:p>
            <a:pPr>
              <a:lnSpc>
                <a:spcPct val="80000"/>
              </a:lnSpc>
            </a:pPr>
            <a:r>
              <a:rPr lang="en-US" altLang="en-US" sz="1800" dirty="0">
                <a:solidFill>
                  <a:schemeClr val="tx2"/>
                </a:solidFill>
              </a:rPr>
              <a:t>Springing vs. not; General vs. Special -- when to use which approach?</a:t>
            </a:r>
          </a:p>
          <a:p>
            <a:pPr>
              <a:lnSpc>
                <a:spcPct val="80000"/>
              </a:lnSpc>
            </a:pPr>
            <a:r>
              <a:rPr lang="en-US" altLang="en-US" sz="1800" dirty="0">
                <a:solidFill>
                  <a:schemeClr val="tx2"/>
                </a:solidFill>
              </a:rPr>
              <a:t>The problems of triggering a springing power are common to all clients. If a client is insistent on a springing power, even a client with a chronic illness, the power may only have to be triggered once, when the level of incapacity reaches a point where an agent has to permanently takes over. What about a client with relapses?</a:t>
            </a:r>
          </a:p>
          <a:p>
            <a:pPr>
              <a:lnSpc>
                <a:spcPct val="80000"/>
              </a:lnSpc>
            </a:pPr>
            <a:r>
              <a:rPr lang="en-US" altLang="en-US" sz="1800" dirty="0">
                <a:solidFill>
                  <a:schemeClr val="tx2"/>
                </a:solidFill>
              </a:rPr>
              <a:t>Compensation of agent – most powers ignore but agent may act for years or decades so compensation may be more important. Consider quick action for short duration during an attack. How should that be compensated for?</a:t>
            </a:r>
          </a:p>
          <a:p>
            <a:pPr>
              <a:lnSpc>
                <a:spcPct val="80000"/>
              </a:lnSpc>
            </a:pPr>
            <a:r>
              <a:rPr lang="en-US" altLang="en-US" sz="1800" dirty="0">
                <a:solidFill>
                  <a:schemeClr val="tx2"/>
                </a:solidFill>
              </a:rPr>
              <a:t>COPD – stress can trigger an attack and hospitalization resulting in permanent damage. Coordinating finances and arranging for appropriate assistance can mitigate stress and perhaps even lower the risk of an attack.</a:t>
            </a:r>
          </a:p>
          <a:p>
            <a:pPr>
              <a:lnSpc>
                <a:spcPct val="80000"/>
              </a:lnSpc>
            </a:pPr>
            <a:r>
              <a:rPr lang="en-US" altLang="en-US" sz="1800" dirty="0">
                <a:solidFill>
                  <a:schemeClr val="tx2"/>
                </a:solidFill>
              </a:rPr>
              <a:t>For vulnerable/isolated clients consider a fully funded revocable trust to minimize the use and importance of the power of attorney.</a:t>
            </a:r>
          </a:p>
        </p:txBody>
      </p:sp>
    </p:spTree>
    <p:extLst>
      <p:ext uri="{BB962C8B-B14F-4D97-AF65-F5344CB8AC3E}">
        <p14:creationId xmlns:p14="http://schemas.microsoft.com/office/powerpoint/2010/main" xmlns="" val="310691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C0AD9572-DACB-4AD7-94C1-BBB4DBE21F6A}" type="slidenum">
              <a:rPr lang="en-US" altLang="en-US"/>
              <a:pPr/>
              <a:t>6</a:t>
            </a:fld>
            <a:endParaRPr lang="en-US" altLang="en-US" dirty="0"/>
          </a:p>
        </p:txBody>
      </p:sp>
      <p:sp>
        <p:nvSpPr>
          <p:cNvPr id="231426"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31427" name="Rectangle 3"/>
          <p:cNvSpPr>
            <a:spLocks noGrp="1" noChangeArrowheads="1"/>
          </p:cNvSpPr>
          <p:nvPr>
            <p:ph type="subTitle" idx="1"/>
          </p:nvPr>
        </p:nvSpPr>
        <p:spPr/>
        <p:txBody>
          <a:bodyPr/>
          <a:lstStyle/>
          <a:p>
            <a:r>
              <a:rPr lang="en-US" altLang="en-US" sz="4400" b="1" dirty="0"/>
              <a:t>Introduction and Overview</a:t>
            </a:r>
          </a:p>
        </p:txBody>
      </p:sp>
      <p:pic>
        <p:nvPicPr>
          <p:cNvPr id="231428"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368824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0FED1F3-B292-4AE7-901E-CBAEDEA19A5A}" type="slidenum">
              <a:rPr lang="en-US" altLang="en-US"/>
              <a:pPr/>
              <a:t>60</a:t>
            </a:fld>
            <a:endParaRPr lang="en-US" altLang="en-US" dirty="0"/>
          </a:p>
        </p:txBody>
      </p:sp>
      <p:sp>
        <p:nvSpPr>
          <p:cNvPr id="286722" name="AutoShape 2"/>
          <p:cNvSpPr>
            <a:spLocks noGrp="1" noChangeArrowheads="1"/>
          </p:cNvSpPr>
          <p:nvPr>
            <p:ph type="title"/>
          </p:nvPr>
        </p:nvSpPr>
        <p:spPr/>
        <p:txBody>
          <a:bodyPr/>
          <a:lstStyle/>
          <a:p>
            <a:r>
              <a:rPr lang="en-US" altLang="en-US" sz="3200" dirty="0"/>
              <a:t>Powers of Attorney</a:t>
            </a:r>
            <a:br>
              <a:rPr lang="en-US" altLang="en-US" sz="3200" dirty="0"/>
            </a:br>
            <a:r>
              <a:rPr lang="en-US" altLang="en-US" sz="3200" dirty="0"/>
              <a:t>for a Client with Chronic Illness</a:t>
            </a:r>
          </a:p>
        </p:txBody>
      </p:sp>
      <p:sp>
        <p:nvSpPr>
          <p:cNvPr id="286723" name="Rectangle 3"/>
          <p:cNvSpPr>
            <a:spLocks noGrp="1" noChangeArrowheads="1"/>
          </p:cNvSpPr>
          <p:nvPr>
            <p:ph type="body" idx="1"/>
          </p:nvPr>
        </p:nvSpPr>
        <p:spPr/>
        <p:txBody>
          <a:bodyPr/>
          <a:lstStyle/>
          <a:p>
            <a:pPr>
              <a:lnSpc>
                <a:spcPct val="80000"/>
              </a:lnSpc>
            </a:pPr>
            <a:r>
              <a:rPr lang="en-US" altLang="en-US" sz="1800" dirty="0">
                <a:solidFill>
                  <a:schemeClr val="tx2"/>
                </a:solidFill>
              </a:rPr>
              <a:t>Many clients with multiple sclerosis may have long periods when they are capable of handling all financial matters.</a:t>
            </a:r>
          </a:p>
          <a:p>
            <a:pPr>
              <a:lnSpc>
                <a:spcPct val="80000"/>
              </a:lnSpc>
            </a:pPr>
            <a:r>
              <a:rPr lang="en-US" altLang="en-US" sz="1800" dirty="0">
                <a:solidFill>
                  <a:schemeClr val="tx2"/>
                </a:solidFill>
              </a:rPr>
              <a:t>These may be interrupted by brief periods of exacerbations lasting days or weeks when it is difficult or impossible to cope without an agent’s assistance. These exacerbations are unpredictable, and even the causes that trigger them are uncertain</a:t>
            </a:r>
          </a:p>
          <a:p>
            <a:pPr>
              <a:lnSpc>
                <a:spcPct val="80000"/>
              </a:lnSpc>
            </a:pPr>
            <a:r>
              <a:rPr lang="en-US" altLang="en-US" sz="1800" dirty="0">
                <a:solidFill>
                  <a:schemeClr val="tx2"/>
                </a:solidFill>
              </a:rPr>
              <a:t>If the appointment of the agent is effective immediately upon execution, unencumbered by the springing mechanism, the agent will be able to help during a short term exacerbation or relapse, and then can cede control back to the client as soon as feasible</a:t>
            </a:r>
          </a:p>
          <a:p>
            <a:pPr>
              <a:lnSpc>
                <a:spcPct val="80000"/>
              </a:lnSpc>
            </a:pPr>
            <a:r>
              <a:rPr lang="en-US" altLang="en-US" sz="1800" dirty="0">
                <a:solidFill>
                  <a:schemeClr val="tx2"/>
                </a:solidFill>
              </a:rPr>
              <a:t>With a springing power, by the time the agent can legally demonstrate the principal’s disability, the attack may have resolved</a:t>
            </a:r>
          </a:p>
          <a:p>
            <a:pPr>
              <a:lnSpc>
                <a:spcPct val="80000"/>
              </a:lnSpc>
            </a:pPr>
            <a:r>
              <a:rPr lang="en-US" altLang="en-US" sz="1800" dirty="0">
                <a:solidFill>
                  <a:schemeClr val="tx2"/>
                </a:solidFill>
              </a:rPr>
              <a:t>Consider a limited power that is effective immediately and a springing power that is effective in the case of more permanent disability.</a:t>
            </a:r>
          </a:p>
          <a:p>
            <a:pPr>
              <a:lnSpc>
                <a:spcPct val="80000"/>
              </a:lnSpc>
            </a:pPr>
            <a:r>
              <a:rPr lang="en-US" altLang="en-US" sz="1800" dirty="0">
                <a:solidFill>
                  <a:schemeClr val="tx2"/>
                </a:solidFill>
              </a:rPr>
              <a:t>A better approach for many clients facing challenges will be to use a fully funded revocable trust with an institutional trustee, co-trustee or successor trustee (depending on the client’s capabilities).</a:t>
            </a:r>
          </a:p>
          <a:p>
            <a:pPr>
              <a:lnSpc>
                <a:spcPct val="80000"/>
              </a:lnSpc>
            </a:pPr>
            <a:endParaRPr lang="en-US" altLang="en-US" sz="1800" dirty="0">
              <a:solidFill>
                <a:schemeClr val="tx2"/>
              </a:solidFill>
            </a:endParaRPr>
          </a:p>
        </p:txBody>
      </p:sp>
    </p:spTree>
    <p:extLst>
      <p:ext uri="{BB962C8B-B14F-4D97-AF65-F5344CB8AC3E}">
        <p14:creationId xmlns:p14="http://schemas.microsoft.com/office/powerpoint/2010/main" xmlns="" val="28740981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36BDFE6-CED9-4625-A440-550CD37F43CD}" type="slidenum">
              <a:rPr lang="en-US" altLang="en-US"/>
              <a:pPr/>
              <a:t>61</a:t>
            </a:fld>
            <a:endParaRPr lang="en-US" altLang="en-US" dirty="0"/>
          </a:p>
        </p:txBody>
      </p:sp>
      <p:sp>
        <p:nvSpPr>
          <p:cNvPr id="287746" name="AutoShape 2"/>
          <p:cNvSpPr>
            <a:spLocks noGrp="1" noChangeArrowheads="1"/>
          </p:cNvSpPr>
          <p:nvPr>
            <p:ph type="title"/>
          </p:nvPr>
        </p:nvSpPr>
        <p:spPr/>
        <p:txBody>
          <a:bodyPr/>
          <a:lstStyle/>
          <a:p>
            <a:r>
              <a:rPr lang="en-US" altLang="en-US" dirty="0"/>
              <a:t>Living Wills and Chronic Illness</a:t>
            </a:r>
          </a:p>
        </p:txBody>
      </p:sp>
      <p:sp>
        <p:nvSpPr>
          <p:cNvPr id="287747" name="Rectangle 3"/>
          <p:cNvSpPr>
            <a:spLocks noGrp="1" noChangeArrowheads="1"/>
          </p:cNvSpPr>
          <p:nvPr>
            <p:ph type="body" idx="1"/>
          </p:nvPr>
        </p:nvSpPr>
        <p:spPr/>
        <p:txBody>
          <a:bodyPr/>
          <a:lstStyle/>
          <a:p>
            <a:pPr>
              <a:lnSpc>
                <a:spcPct val="80000"/>
              </a:lnSpc>
            </a:pPr>
            <a:r>
              <a:rPr lang="en-US" altLang="en-US" sz="2000" u="sng" dirty="0">
                <a:solidFill>
                  <a:schemeClr val="tx2"/>
                </a:solidFill>
              </a:rPr>
              <a:t>Disease Modifications</a:t>
            </a:r>
            <a:r>
              <a:rPr lang="en-US" altLang="en-US" sz="2000" dirty="0">
                <a:solidFill>
                  <a:schemeClr val="tx2"/>
                </a:solidFill>
              </a:rPr>
              <a:t>: Modifying documents to address specific health issues – what disease does the client have, at what stage and with what anticipated disease course – how if at all should these matters be reflected.</a:t>
            </a:r>
          </a:p>
          <a:p>
            <a:pPr>
              <a:lnSpc>
                <a:spcPct val="80000"/>
              </a:lnSpc>
            </a:pPr>
            <a:r>
              <a:rPr lang="en-US" altLang="en-US" sz="2000" u="sng" dirty="0">
                <a:solidFill>
                  <a:schemeClr val="tx2"/>
                </a:solidFill>
              </a:rPr>
              <a:t>Experimental Treatment</a:t>
            </a:r>
            <a:r>
              <a:rPr lang="en-US" altLang="en-US" sz="2000" dirty="0">
                <a:solidFill>
                  <a:schemeClr val="tx2"/>
                </a:solidFill>
              </a:rPr>
              <a:t>: Specification to provide non-proven experimental treatment is a common modification. Address whether the agent under the financial power of attorney must fund this.</a:t>
            </a:r>
          </a:p>
          <a:p>
            <a:pPr>
              <a:lnSpc>
                <a:spcPct val="80000"/>
              </a:lnSpc>
            </a:pPr>
            <a:r>
              <a:rPr lang="en-US" altLang="en-US" sz="2000" u="sng" dirty="0">
                <a:solidFill>
                  <a:schemeClr val="tx2"/>
                </a:solidFill>
              </a:rPr>
              <a:t>Tissue Donations</a:t>
            </a:r>
            <a:r>
              <a:rPr lang="en-US" altLang="en-US" sz="2000" dirty="0">
                <a:solidFill>
                  <a:schemeClr val="tx2"/>
                </a:solidFill>
              </a:rPr>
              <a:t>:  Since AD can only be confirmed 100% through a brain autopsy, many suffering with AD will wish to include a specific consent in their living will directing that a brain autopsy be permitted and their brain be donated to promote scientific research into AD. Religious issues should be addressed.</a:t>
            </a:r>
          </a:p>
          <a:p>
            <a:pPr>
              <a:lnSpc>
                <a:spcPct val="80000"/>
              </a:lnSpc>
            </a:pPr>
            <a:endParaRPr lang="en-US" altLang="en-US" sz="2000" dirty="0">
              <a:solidFill>
                <a:schemeClr val="tx2"/>
              </a:solidFill>
            </a:endParaRPr>
          </a:p>
        </p:txBody>
      </p:sp>
    </p:spTree>
    <p:extLst>
      <p:ext uri="{BB962C8B-B14F-4D97-AF65-F5344CB8AC3E}">
        <p14:creationId xmlns:p14="http://schemas.microsoft.com/office/powerpoint/2010/main" xmlns="" val="22644502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B40CE8F-C5F2-4BD2-A749-3495ECB7BC5F}" type="slidenum">
              <a:rPr lang="en-US" altLang="en-US"/>
              <a:pPr/>
              <a:t>62</a:t>
            </a:fld>
            <a:endParaRPr lang="en-US" altLang="en-US" dirty="0"/>
          </a:p>
        </p:txBody>
      </p:sp>
      <p:sp>
        <p:nvSpPr>
          <p:cNvPr id="288770" name="AutoShape 2"/>
          <p:cNvSpPr>
            <a:spLocks noGrp="1" noChangeArrowheads="1"/>
          </p:cNvSpPr>
          <p:nvPr>
            <p:ph type="title"/>
          </p:nvPr>
        </p:nvSpPr>
        <p:spPr/>
        <p:txBody>
          <a:bodyPr/>
          <a:lstStyle/>
          <a:p>
            <a:r>
              <a:rPr lang="en-US" altLang="en-US" dirty="0"/>
              <a:t>Health Proxies and Chronic Illness</a:t>
            </a:r>
          </a:p>
        </p:txBody>
      </p:sp>
      <p:sp>
        <p:nvSpPr>
          <p:cNvPr id="288771" name="Rectangle 3"/>
          <p:cNvSpPr>
            <a:spLocks noGrp="1" noChangeArrowheads="1"/>
          </p:cNvSpPr>
          <p:nvPr>
            <p:ph type="body" idx="1"/>
          </p:nvPr>
        </p:nvSpPr>
        <p:spPr/>
        <p:txBody>
          <a:bodyPr/>
          <a:lstStyle/>
          <a:p>
            <a:pPr>
              <a:lnSpc>
                <a:spcPct val="90000"/>
              </a:lnSpc>
            </a:pPr>
            <a:r>
              <a:rPr lang="en-US" altLang="en-US" sz="2000" u="sng" dirty="0">
                <a:solidFill>
                  <a:schemeClr val="tx2"/>
                </a:solidFill>
              </a:rPr>
              <a:t>Agent Selection</a:t>
            </a:r>
            <a:r>
              <a:rPr lang="en-US" altLang="en-US" sz="2000" dirty="0">
                <a:solidFill>
                  <a:schemeClr val="tx2"/>
                </a:solidFill>
              </a:rPr>
              <a:t>: Ability to handle, understanding of disease course, etc.</a:t>
            </a:r>
          </a:p>
          <a:p>
            <a:pPr>
              <a:lnSpc>
                <a:spcPct val="90000"/>
              </a:lnSpc>
            </a:pPr>
            <a:r>
              <a:rPr lang="en-US" altLang="en-US" sz="2000" u="sng" dirty="0">
                <a:solidFill>
                  <a:schemeClr val="tx2"/>
                </a:solidFill>
              </a:rPr>
              <a:t>Residence</a:t>
            </a:r>
            <a:r>
              <a:rPr lang="en-US" altLang="en-US" sz="2000" dirty="0">
                <a:solidFill>
                  <a:schemeClr val="tx2"/>
                </a:solidFill>
              </a:rPr>
              <a:t>: Powers to grant to move to new state for different laws. Will this suffice? Some cases say POA cannot change domicile as it is a personal decision. Does that apply to HCP? Some courts have said intent is key and agent cannot modify. Is that a reasonable interpretation?</a:t>
            </a:r>
          </a:p>
          <a:p>
            <a:pPr>
              <a:lnSpc>
                <a:spcPct val="90000"/>
              </a:lnSpc>
            </a:pPr>
            <a:r>
              <a:rPr lang="en-US" altLang="en-US" sz="2000" u="sng" dirty="0">
                <a:solidFill>
                  <a:schemeClr val="tx2"/>
                </a:solidFill>
              </a:rPr>
              <a:t>Guardianship</a:t>
            </a:r>
            <a:r>
              <a:rPr lang="en-US" altLang="en-US" sz="2000" dirty="0">
                <a:solidFill>
                  <a:schemeClr val="tx2"/>
                </a:solidFill>
              </a:rPr>
              <a:t>: Alzheimer’s disease: Given the progressive nature of AD and the certainty of cognitive issues, a guardianship designation should be included in the health care proxy (or a separate guardian designation prepared). Some state laws expressly permit this.</a:t>
            </a:r>
          </a:p>
          <a:p>
            <a:pPr>
              <a:lnSpc>
                <a:spcPct val="90000"/>
              </a:lnSpc>
            </a:pPr>
            <a:r>
              <a:rPr lang="en-US" altLang="en-US" sz="2000" u="sng" dirty="0">
                <a:solidFill>
                  <a:schemeClr val="tx2"/>
                </a:solidFill>
              </a:rPr>
              <a:t>POLST</a:t>
            </a:r>
            <a:r>
              <a:rPr lang="en-US" altLang="en-US" sz="2000" dirty="0">
                <a:solidFill>
                  <a:schemeClr val="tx2"/>
                </a:solidFill>
              </a:rPr>
              <a:t>: For clients with no family to name a POLST may offer somewhat of a solution.</a:t>
            </a:r>
          </a:p>
        </p:txBody>
      </p:sp>
    </p:spTree>
    <p:extLst>
      <p:ext uri="{BB962C8B-B14F-4D97-AF65-F5344CB8AC3E}">
        <p14:creationId xmlns:p14="http://schemas.microsoft.com/office/powerpoint/2010/main" xmlns="" val="822830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3E5B7BA-6A1B-4F38-BD3D-ED3ADF2C9DAE}" type="slidenum">
              <a:rPr lang="en-US" altLang="en-US"/>
              <a:pPr/>
              <a:t>63</a:t>
            </a:fld>
            <a:endParaRPr lang="en-US" altLang="en-US" dirty="0"/>
          </a:p>
        </p:txBody>
      </p:sp>
      <p:sp>
        <p:nvSpPr>
          <p:cNvPr id="289794" name="AutoShape 2"/>
          <p:cNvSpPr>
            <a:spLocks noGrp="1" noChangeArrowheads="1"/>
          </p:cNvSpPr>
          <p:nvPr>
            <p:ph type="title"/>
          </p:nvPr>
        </p:nvSpPr>
        <p:spPr/>
        <p:txBody>
          <a:bodyPr/>
          <a:lstStyle/>
          <a:p>
            <a:r>
              <a:rPr lang="en-US" altLang="en-US" sz="3200" dirty="0"/>
              <a:t>Revocable Trust and Chronic Illness</a:t>
            </a:r>
          </a:p>
        </p:txBody>
      </p:sp>
      <p:sp>
        <p:nvSpPr>
          <p:cNvPr id="289795" name="Rectangle 3"/>
          <p:cNvSpPr>
            <a:spLocks noGrp="1" noChangeArrowheads="1"/>
          </p:cNvSpPr>
          <p:nvPr>
            <p:ph type="body" idx="1"/>
          </p:nvPr>
        </p:nvSpPr>
        <p:spPr/>
        <p:txBody>
          <a:bodyPr/>
          <a:lstStyle/>
          <a:p>
            <a:pPr>
              <a:lnSpc>
                <a:spcPct val="80000"/>
              </a:lnSpc>
            </a:pPr>
            <a:r>
              <a:rPr lang="en-US" altLang="en-US" sz="1800" dirty="0">
                <a:solidFill>
                  <a:schemeClr val="tx2"/>
                </a:solidFill>
              </a:rPr>
              <a:t>What provisions should the trust contain to address the client’s health status?</a:t>
            </a:r>
          </a:p>
          <a:p>
            <a:pPr>
              <a:lnSpc>
                <a:spcPct val="80000"/>
              </a:lnSpc>
            </a:pPr>
            <a:r>
              <a:rPr lang="en-US" altLang="en-US" sz="1800" dirty="0">
                <a:solidFill>
                  <a:schemeClr val="tx2"/>
                </a:solidFill>
              </a:rPr>
              <a:t>Who should be the trustee? With advanced Alzheimer’s disease or Bipolar disorder, the client perhaps should not be a trustee at all. With earlier stages of Parkinson’s the client may be trustee.</a:t>
            </a:r>
          </a:p>
          <a:p>
            <a:pPr>
              <a:lnSpc>
                <a:spcPct val="80000"/>
              </a:lnSpc>
            </a:pPr>
            <a:r>
              <a:rPr lang="en-US" altLang="en-US" sz="1800" dirty="0">
                <a:solidFill>
                  <a:schemeClr val="tx2"/>
                </a:solidFill>
              </a:rPr>
              <a:t>Some clients may best be served by a hybrid approach. </a:t>
            </a:r>
          </a:p>
          <a:p>
            <a:pPr lvl="1">
              <a:lnSpc>
                <a:spcPct val="80000"/>
              </a:lnSpc>
            </a:pPr>
            <a:r>
              <a:rPr lang="en-US" altLang="en-US" sz="1800" dirty="0">
                <a:solidFill>
                  <a:schemeClr val="tx2"/>
                </a:solidFill>
              </a:rPr>
              <a:t>Naming a client living with MS as a sole trustee may prove problematic during an exacerbation, the severity of which can’t be predicted. Not naming the client as trustee cedes control from a client who generally has the capacity to make decisions. </a:t>
            </a:r>
          </a:p>
          <a:p>
            <a:pPr>
              <a:lnSpc>
                <a:spcPct val="80000"/>
              </a:lnSpc>
            </a:pPr>
            <a:r>
              <a:rPr lang="en-US" altLang="en-US" sz="1800" dirty="0">
                <a:solidFill>
                  <a:schemeClr val="tx2"/>
                </a:solidFill>
              </a:rPr>
              <a:t>Consider having the MS/COPD client and another person as co-trustees from inception, with either being granted authority to act independently to take the actions that might be required during periods of an MS exacerbation, or a 30 day disability period for removal. Consider benefits of an institutional trustee.</a:t>
            </a:r>
          </a:p>
          <a:p>
            <a:pPr>
              <a:lnSpc>
                <a:spcPct val="80000"/>
              </a:lnSpc>
            </a:pPr>
            <a:r>
              <a:rPr lang="en-US" altLang="en-US" sz="1800" dirty="0">
                <a:solidFill>
                  <a:schemeClr val="tx2"/>
                </a:solidFill>
              </a:rPr>
              <a:t>Care manager and CPA as monitor to add more protection.</a:t>
            </a:r>
          </a:p>
          <a:p>
            <a:pPr>
              <a:lnSpc>
                <a:spcPct val="80000"/>
              </a:lnSpc>
            </a:pPr>
            <a:r>
              <a:rPr lang="en-US" altLang="en-US" sz="1800" dirty="0">
                <a:solidFill>
                  <a:schemeClr val="tx2"/>
                </a:solidFill>
              </a:rPr>
              <a:t>Add a trust protector for protection and accountability.</a:t>
            </a:r>
          </a:p>
        </p:txBody>
      </p:sp>
    </p:spTree>
    <p:extLst>
      <p:ext uri="{BB962C8B-B14F-4D97-AF65-F5344CB8AC3E}">
        <p14:creationId xmlns:p14="http://schemas.microsoft.com/office/powerpoint/2010/main" xmlns="" val="19139810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9C4CC558-3F90-4966-8CB5-9B3E7E547776}" type="slidenum">
              <a:rPr lang="en-US" altLang="en-US"/>
              <a:pPr/>
              <a:t>64</a:t>
            </a:fld>
            <a:endParaRPr lang="en-US" altLang="en-US" dirty="0"/>
          </a:p>
        </p:txBody>
      </p:sp>
      <p:sp>
        <p:nvSpPr>
          <p:cNvPr id="266242"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66243" name="Rectangle 3"/>
          <p:cNvSpPr>
            <a:spLocks noGrp="1" noChangeArrowheads="1"/>
          </p:cNvSpPr>
          <p:nvPr>
            <p:ph type="subTitle" idx="1"/>
          </p:nvPr>
        </p:nvSpPr>
        <p:spPr/>
        <p:txBody>
          <a:bodyPr/>
          <a:lstStyle/>
          <a:p>
            <a:pPr>
              <a:lnSpc>
                <a:spcPct val="80000"/>
              </a:lnSpc>
            </a:pPr>
            <a:r>
              <a:rPr lang="en-US" altLang="en-US" sz="4400" b="1" dirty="0"/>
              <a:t>Charitable Planning</a:t>
            </a:r>
          </a:p>
        </p:txBody>
      </p:sp>
      <p:pic>
        <p:nvPicPr>
          <p:cNvPr id="266244"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865774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FAA4102-780B-46E4-8CA3-4A7AF3CC24BA}" type="slidenum">
              <a:rPr lang="en-US" altLang="en-US"/>
              <a:pPr/>
              <a:t>65</a:t>
            </a:fld>
            <a:endParaRPr lang="en-US" altLang="en-US" dirty="0"/>
          </a:p>
        </p:txBody>
      </p:sp>
      <p:sp>
        <p:nvSpPr>
          <p:cNvPr id="290818" name="AutoShape 2"/>
          <p:cNvSpPr>
            <a:spLocks noGrp="1" noChangeArrowheads="1"/>
          </p:cNvSpPr>
          <p:nvPr>
            <p:ph type="title"/>
          </p:nvPr>
        </p:nvSpPr>
        <p:spPr/>
        <p:txBody>
          <a:bodyPr/>
          <a:lstStyle/>
          <a:p>
            <a:r>
              <a:rPr lang="en-US" altLang="en-US" sz="3200" dirty="0"/>
              <a:t>Charitable Planning and Chronic Illness</a:t>
            </a:r>
          </a:p>
        </p:txBody>
      </p:sp>
      <p:sp>
        <p:nvSpPr>
          <p:cNvPr id="290819" name="Rectangle 3"/>
          <p:cNvSpPr>
            <a:spLocks noGrp="1" noChangeArrowheads="1"/>
          </p:cNvSpPr>
          <p:nvPr>
            <p:ph type="body" idx="1"/>
          </p:nvPr>
        </p:nvSpPr>
        <p:spPr/>
        <p:txBody>
          <a:bodyPr/>
          <a:lstStyle/>
          <a:p>
            <a:pPr>
              <a:lnSpc>
                <a:spcPct val="80000"/>
              </a:lnSpc>
            </a:pPr>
            <a:r>
              <a:rPr lang="en-US" altLang="en-US" sz="1800" dirty="0">
                <a:solidFill>
                  <a:schemeClr val="tx2"/>
                </a:solidFill>
              </a:rPr>
              <a:t>Tailor charitable planning to coordinate with the needs and personal objectives of the chronically ill client or the client’s chronically ill loved one.</a:t>
            </a:r>
          </a:p>
          <a:p>
            <a:pPr>
              <a:lnSpc>
                <a:spcPct val="80000"/>
              </a:lnSpc>
            </a:pPr>
            <a:r>
              <a:rPr lang="en-US" altLang="en-US" sz="1800" dirty="0">
                <a:solidFill>
                  <a:schemeClr val="tx2"/>
                </a:solidFill>
              </a:rPr>
              <a:t>CGAs – Charitable Gift Annuities.</a:t>
            </a:r>
          </a:p>
          <a:p>
            <a:pPr lvl="1">
              <a:lnSpc>
                <a:spcPct val="80000"/>
              </a:lnSpc>
            </a:pPr>
            <a:r>
              <a:rPr lang="en-US" altLang="en-US" sz="1800" dirty="0">
                <a:solidFill>
                  <a:schemeClr val="tx2"/>
                </a:solidFill>
              </a:rPr>
              <a:t>Watch % of assets committed.</a:t>
            </a:r>
          </a:p>
          <a:p>
            <a:pPr lvl="1">
              <a:lnSpc>
                <a:spcPct val="80000"/>
              </a:lnSpc>
            </a:pPr>
            <a:r>
              <a:rPr lang="en-US" altLang="en-US" sz="1800" dirty="0">
                <a:solidFill>
                  <a:schemeClr val="tx2"/>
                </a:solidFill>
              </a:rPr>
              <a:t>Weigh charitable help (50% backend) versus financial needs.</a:t>
            </a:r>
          </a:p>
          <a:p>
            <a:pPr lvl="1">
              <a:lnSpc>
                <a:spcPct val="80000"/>
              </a:lnSpc>
            </a:pPr>
            <a:r>
              <a:rPr lang="en-US" altLang="en-US" sz="1800" dirty="0">
                <a:solidFill>
                  <a:schemeClr val="tx2"/>
                </a:solidFill>
              </a:rPr>
              <a:t>Need express authorization in POA and Revocable trust to purchase.</a:t>
            </a:r>
          </a:p>
          <a:p>
            <a:pPr>
              <a:lnSpc>
                <a:spcPct val="80000"/>
              </a:lnSpc>
            </a:pPr>
            <a:r>
              <a:rPr lang="en-US" altLang="en-US" sz="1800" dirty="0">
                <a:solidFill>
                  <a:schemeClr val="tx2"/>
                </a:solidFill>
              </a:rPr>
              <a:t>Creative uses of CRTs to address chronic illness</a:t>
            </a:r>
          </a:p>
          <a:p>
            <a:pPr lvl="1">
              <a:lnSpc>
                <a:spcPct val="80000"/>
              </a:lnSpc>
            </a:pPr>
            <a:r>
              <a:rPr lang="en-US" altLang="en-US" sz="1800" dirty="0">
                <a:solidFill>
                  <a:schemeClr val="tx2"/>
                </a:solidFill>
              </a:rPr>
              <a:t>Charitable bail out of closely held business which will have to be sold as disease progresses.</a:t>
            </a:r>
          </a:p>
          <a:p>
            <a:pPr lvl="1">
              <a:lnSpc>
                <a:spcPct val="80000"/>
              </a:lnSpc>
            </a:pPr>
            <a:r>
              <a:rPr lang="en-US" altLang="en-US" sz="1800" dirty="0">
                <a:solidFill>
                  <a:schemeClr val="tx2"/>
                </a:solidFill>
              </a:rPr>
              <a:t>Management, certainty, cash flow.</a:t>
            </a:r>
          </a:p>
          <a:p>
            <a:pPr lvl="1">
              <a:lnSpc>
                <a:spcPct val="80000"/>
              </a:lnSpc>
            </a:pPr>
            <a:r>
              <a:rPr lang="en-US" altLang="en-US" sz="1800" dirty="0">
                <a:solidFill>
                  <a:schemeClr val="tx2"/>
                </a:solidFill>
              </a:rPr>
              <a:t>Increased use as a result of ATRA higher tax rates.</a:t>
            </a:r>
          </a:p>
          <a:p>
            <a:pPr>
              <a:lnSpc>
                <a:spcPct val="80000"/>
              </a:lnSpc>
            </a:pPr>
            <a:r>
              <a:rPr lang="en-US" altLang="en-US" sz="1800" dirty="0">
                <a:solidFill>
                  <a:schemeClr val="tx2"/>
                </a:solidFill>
              </a:rPr>
              <a:t>CLTs – time not just to zero out but to end when the chronically ill child will be in financial need, e.g. at the anticipated age of early retirement. Consider relevance in light of new $11M exemption.</a:t>
            </a:r>
          </a:p>
        </p:txBody>
      </p:sp>
    </p:spTree>
    <p:extLst>
      <p:ext uri="{BB962C8B-B14F-4D97-AF65-F5344CB8AC3E}">
        <p14:creationId xmlns:p14="http://schemas.microsoft.com/office/powerpoint/2010/main" xmlns="" val="40404579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443CD9-F3EF-4C38-AB52-9DCF30865883}"/>
              </a:ext>
            </a:extLst>
          </p:cNvPr>
          <p:cNvSpPr>
            <a:spLocks noGrp="1"/>
          </p:cNvSpPr>
          <p:nvPr>
            <p:ph type="title"/>
          </p:nvPr>
        </p:nvSpPr>
        <p:spPr/>
        <p:txBody>
          <a:bodyPr/>
          <a:lstStyle/>
          <a:p>
            <a:r>
              <a:rPr lang="en-US" altLang="en-US" dirty="0"/>
              <a:t>Charitable Planning and Chronic Illness</a:t>
            </a:r>
            <a:endParaRPr lang="en-US" dirty="0"/>
          </a:p>
        </p:txBody>
      </p:sp>
      <p:sp>
        <p:nvSpPr>
          <p:cNvPr id="3" name="Content Placeholder 2">
            <a:extLst>
              <a:ext uri="{FF2B5EF4-FFF2-40B4-BE49-F238E27FC236}">
                <a16:creationId xmlns:a16="http://schemas.microsoft.com/office/drawing/2014/main" xmlns="" id="{F0783E3C-F08D-430C-AB15-1C0A8D169E1D}"/>
              </a:ext>
            </a:extLst>
          </p:cNvPr>
          <p:cNvSpPr>
            <a:spLocks noGrp="1"/>
          </p:cNvSpPr>
          <p:nvPr>
            <p:ph idx="1"/>
          </p:nvPr>
        </p:nvSpPr>
        <p:spPr/>
        <p:txBody>
          <a:bodyPr/>
          <a:lstStyle/>
          <a:p>
            <a:r>
              <a:rPr lang="en-US" dirty="0">
                <a:solidFill>
                  <a:schemeClr val="tx2"/>
                </a:solidFill>
              </a:rPr>
              <a:t>Consider transferring investment assets to a non-grantor trust to secure a contribution deduction if trust meets IRC Sec. 642(c) requirements.</a:t>
            </a:r>
          </a:p>
          <a:p>
            <a:r>
              <a:rPr lang="en-US" dirty="0">
                <a:solidFill>
                  <a:schemeClr val="tx2"/>
                </a:solidFill>
              </a:rPr>
              <a:t>Use IRAs after age 70.5 to avoid new limitations/changes to itemized deduction/standard deduction.</a:t>
            </a:r>
          </a:p>
        </p:txBody>
      </p:sp>
      <p:sp>
        <p:nvSpPr>
          <p:cNvPr id="4" name="Slide Number Placeholder 3">
            <a:extLst>
              <a:ext uri="{FF2B5EF4-FFF2-40B4-BE49-F238E27FC236}">
                <a16:creationId xmlns:a16="http://schemas.microsoft.com/office/drawing/2014/main" xmlns="" id="{AED23980-2469-4D5D-9745-E76EF091B0BF}"/>
              </a:ext>
            </a:extLst>
          </p:cNvPr>
          <p:cNvSpPr>
            <a:spLocks noGrp="1"/>
          </p:cNvSpPr>
          <p:nvPr>
            <p:ph type="sldNum" sz="quarter" idx="12"/>
          </p:nvPr>
        </p:nvSpPr>
        <p:spPr/>
        <p:txBody>
          <a:bodyPr/>
          <a:lstStyle/>
          <a:p>
            <a:pPr>
              <a:defRPr/>
            </a:pPr>
            <a:fld id="{5BDBC964-145E-46F2-873C-964447E6BE34}" type="slidenum">
              <a:rPr lang="en-US" altLang="en-US" smtClean="0"/>
              <a:pPr>
                <a:defRPr/>
              </a:pPr>
              <a:t>66</a:t>
            </a:fld>
            <a:endParaRPr lang="en-US" altLang="en-US"/>
          </a:p>
        </p:txBody>
      </p:sp>
    </p:spTree>
    <p:extLst>
      <p:ext uri="{BB962C8B-B14F-4D97-AF65-F5344CB8AC3E}">
        <p14:creationId xmlns:p14="http://schemas.microsoft.com/office/powerpoint/2010/main" xmlns="" val="23887583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4"/>
          </p:nvPr>
        </p:nvSpPr>
        <p:spPr/>
        <p:txBody>
          <a:bodyPr/>
          <a:lstStyle/>
          <a:p>
            <a:fld id="{84C9120E-F2E7-4DF3-AD21-DAC9BF7CD9EE}" type="slidenum">
              <a:rPr lang="en-US" altLang="en-US"/>
              <a:pPr/>
              <a:t>67</a:t>
            </a:fld>
            <a:endParaRPr lang="en-US" altLang="en-US" dirty="0"/>
          </a:p>
        </p:txBody>
      </p:sp>
      <p:sp>
        <p:nvSpPr>
          <p:cNvPr id="267266" name="AutoShape 2"/>
          <p:cNvSpPr>
            <a:spLocks noGrp="1" noChangeArrowheads="1"/>
          </p:cNvSpPr>
          <p:nvPr>
            <p:ph type="ctrTitle"/>
          </p:nvPr>
        </p:nvSpPr>
        <p:spPr/>
        <p:txBody>
          <a:bodyPr/>
          <a:lstStyle/>
          <a:p>
            <a:r>
              <a:rPr lang="en-US" altLang="en-US" sz="4000" dirty="0">
                <a:solidFill>
                  <a:schemeClr val="tx2"/>
                </a:solidFill>
              </a:rPr>
              <a:t>Estate and Financial Planning For Chronic Illness</a:t>
            </a:r>
            <a:r>
              <a:rPr lang="en-US" altLang="en-US" sz="4800" dirty="0"/>
              <a:t/>
            </a:r>
            <a:br>
              <a:rPr lang="en-US" altLang="en-US" sz="4800" dirty="0"/>
            </a:br>
            <a:endParaRPr lang="en-US" altLang="en-US" sz="4800" dirty="0"/>
          </a:p>
        </p:txBody>
      </p:sp>
      <p:sp>
        <p:nvSpPr>
          <p:cNvPr id="267267" name="Rectangle 3"/>
          <p:cNvSpPr>
            <a:spLocks noGrp="1" noChangeArrowheads="1"/>
          </p:cNvSpPr>
          <p:nvPr>
            <p:ph type="subTitle" idx="1"/>
          </p:nvPr>
        </p:nvSpPr>
        <p:spPr/>
        <p:txBody>
          <a:bodyPr/>
          <a:lstStyle/>
          <a:p>
            <a:pPr>
              <a:lnSpc>
                <a:spcPct val="80000"/>
              </a:lnSpc>
            </a:pPr>
            <a:r>
              <a:rPr lang="en-US" altLang="en-US" sz="4400" b="1" dirty="0"/>
              <a:t>Conclusion</a:t>
            </a:r>
          </a:p>
        </p:txBody>
      </p:sp>
      <p:pic>
        <p:nvPicPr>
          <p:cNvPr id="267268" name="Picture 4" descr="MC900222025[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4338" y="3854450"/>
            <a:ext cx="1812925" cy="17907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874305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E94148E-1A5C-41D0-8A43-A454A3964E89}" type="slidenum">
              <a:rPr lang="en-US" altLang="en-US"/>
              <a:pPr/>
              <a:t>68</a:t>
            </a:fld>
            <a:endParaRPr lang="en-US" altLang="en-US" dirty="0"/>
          </a:p>
        </p:txBody>
      </p:sp>
      <p:sp>
        <p:nvSpPr>
          <p:cNvPr id="291842" name="AutoShape 2"/>
          <p:cNvSpPr>
            <a:spLocks noGrp="1" noChangeArrowheads="1"/>
          </p:cNvSpPr>
          <p:nvPr>
            <p:ph type="title"/>
          </p:nvPr>
        </p:nvSpPr>
        <p:spPr/>
        <p:txBody>
          <a:bodyPr/>
          <a:lstStyle/>
          <a:p>
            <a:r>
              <a:rPr lang="en-US" altLang="en-US" dirty="0"/>
              <a:t>Conclusion</a:t>
            </a:r>
          </a:p>
        </p:txBody>
      </p:sp>
      <p:sp>
        <p:nvSpPr>
          <p:cNvPr id="291843" name="Rectangle 3"/>
          <p:cNvSpPr>
            <a:spLocks noGrp="1" noChangeArrowheads="1"/>
          </p:cNvSpPr>
          <p:nvPr>
            <p:ph type="body" idx="1"/>
          </p:nvPr>
        </p:nvSpPr>
        <p:spPr/>
        <p:txBody>
          <a:bodyPr/>
          <a:lstStyle/>
          <a:p>
            <a:pPr>
              <a:lnSpc>
                <a:spcPct val="90000"/>
              </a:lnSpc>
            </a:pPr>
            <a:r>
              <a:rPr lang="en-US" altLang="en-US" sz="2000" dirty="0">
                <a:solidFill>
                  <a:schemeClr val="tx2"/>
                </a:solidFill>
              </a:rPr>
              <a:t>This affects many of your clients, so addressing the implications of chronic illness is not only the compassionate thing to do, it’s good business.</a:t>
            </a:r>
          </a:p>
          <a:p>
            <a:pPr>
              <a:lnSpc>
                <a:spcPct val="90000"/>
              </a:lnSpc>
            </a:pPr>
            <a:r>
              <a:rPr lang="en-US" altLang="en-US" sz="2000" dirty="0">
                <a:solidFill>
                  <a:schemeClr val="tx2"/>
                </a:solidFill>
              </a:rPr>
              <a:t>Estate planning is evolving from the adviser being an “estate tax planner” to the adviser being an “estate counselor.” The subject of this presentation is squarely within the expanding and evolving definition of what the profession is becoming.</a:t>
            </a:r>
          </a:p>
          <a:p>
            <a:pPr>
              <a:lnSpc>
                <a:spcPct val="90000"/>
              </a:lnSpc>
            </a:pPr>
            <a:r>
              <a:rPr lang="en-US" altLang="en-US" sz="2000" dirty="0">
                <a:solidFill>
                  <a:schemeClr val="tx2"/>
                </a:solidFill>
              </a:rPr>
              <a:t>Don’t make assumptions, you don’t have to be an expert – Ask questions.</a:t>
            </a:r>
          </a:p>
          <a:p>
            <a:pPr>
              <a:lnSpc>
                <a:spcPct val="90000"/>
              </a:lnSpc>
            </a:pPr>
            <a:r>
              <a:rPr lang="en-US" altLang="en-US" sz="2000" dirty="0">
                <a:solidFill>
                  <a:schemeClr val="tx2"/>
                </a:solidFill>
              </a:rPr>
              <a:t>Understand the specific impact on the specific person and what it means to their planning and to the planning of their loved ones.</a:t>
            </a:r>
          </a:p>
        </p:txBody>
      </p:sp>
    </p:spTree>
    <p:extLst>
      <p:ext uri="{BB962C8B-B14F-4D97-AF65-F5344CB8AC3E}">
        <p14:creationId xmlns:p14="http://schemas.microsoft.com/office/powerpoint/2010/main" xmlns="" val="2374989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DE3C83E-F3E6-43E3-BD01-E280291C7B23}" type="slidenum">
              <a:rPr lang="en-US" altLang="en-US"/>
              <a:pPr/>
              <a:t>69</a:t>
            </a:fld>
            <a:endParaRPr lang="en-US" altLang="en-US" dirty="0"/>
          </a:p>
        </p:txBody>
      </p:sp>
      <p:sp>
        <p:nvSpPr>
          <p:cNvPr id="292866" name="AutoShape 2"/>
          <p:cNvSpPr>
            <a:spLocks noGrp="1" noChangeArrowheads="1"/>
          </p:cNvSpPr>
          <p:nvPr>
            <p:ph type="title"/>
          </p:nvPr>
        </p:nvSpPr>
        <p:spPr/>
        <p:txBody>
          <a:bodyPr/>
          <a:lstStyle/>
          <a:p>
            <a:r>
              <a:rPr lang="en-US" altLang="en-US" dirty="0"/>
              <a:t>Conclusion</a:t>
            </a:r>
          </a:p>
        </p:txBody>
      </p:sp>
      <p:sp>
        <p:nvSpPr>
          <p:cNvPr id="292867" name="Rectangle 3"/>
          <p:cNvSpPr>
            <a:spLocks noGrp="1" noChangeArrowheads="1"/>
          </p:cNvSpPr>
          <p:nvPr>
            <p:ph type="body" idx="1"/>
          </p:nvPr>
        </p:nvSpPr>
        <p:spPr/>
        <p:txBody>
          <a:bodyPr/>
          <a:lstStyle/>
          <a:p>
            <a:r>
              <a:rPr lang="en-US" altLang="en-US" sz="2400" dirty="0">
                <a:solidFill>
                  <a:schemeClr val="tx2"/>
                </a:solidFill>
              </a:rPr>
              <a:t>Don’t be uncomfortable to ask – not addressing these issues is far more difficult for the client than addressing them.</a:t>
            </a:r>
          </a:p>
          <a:p>
            <a:r>
              <a:rPr lang="en-US" altLang="en-US" sz="2400" dirty="0">
                <a:solidFill>
                  <a:schemeClr val="tx2"/>
                </a:solidFill>
              </a:rPr>
              <a:t>Be creative, often a little “tweak” to a standard planning technique can work wonderfully to help.</a:t>
            </a:r>
          </a:p>
          <a:p>
            <a:r>
              <a:rPr lang="en-US" altLang="en-US" sz="2400" dirty="0">
                <a:solidFill>
                  <a:schemeClr val="tx2"/>
                </a:solidFill>
              </a:rPr>
              <a:t>Empathy [understanding, being aware of, being sensitive to, and vicariously experiencing the feelings, thoughts, and experience of another], not sympathy is the attitude that will facilitate planning.</a:t>
            </a:r>
          </a:p>
        </p:txBody>
      </p:sp>
    </p:spTree>
    <p:extLst>
      <p:ext uri="{BB962C8B-B14F-4D97-AF65-F5344CB8AC3E}">
        <p14:creationId xmlns:p14="http://schemas.microsoft.com/office/powerpoint/2010/main" xmlns="" val="58650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870F86D-2E16-4F8E-B9F0-DA24A42AB382}" type="slidenum">
              <a:rPr lang="en-US" altLang="en-US"/>
              <a:pPr/>
              <a:t>7</a:t>
            </a:fld>
            <a:endParaRPr lang="en-US" altLang="en-US" dirty="0"/>
          </a:p>
        </p:txBody>
      </p:sp>
      <p:sp>
        <p:nvSpPr>
          <p:cNvPr id="212994" name="AutoShape 2"/>
          <p:cNvSpPr>
            <a:spLocks noGrp="1" noChangeArrowheads="1"/>
          </p:cNvSpPr>
          <p:nvPr>
            <p:ph type="title"/>
          </p:nvPr>
        </p:nvSpPr>
        <p:spPr/>
        <p:txBody>
          <a:bodyPr/>
          <a:lstStyle/>
          <a:p>
            <a:r>
              <a:rPr lang="en-US" altLang="en-US" sz="3200" dirty="0">
                <a:solidFill>
                  <a:srgbClr val="000080"/>
                </a:solidFill>
                <a:effectLst>
                  <a:outerShdw blurRad="38100" dist="38100" dir="2700000" algn="tl">
                    <a:srgbClr val="C0C0C0"/>
                  </a:outerShdw>
                </a:effectLst>
              </a:rPr>
              <a:t>Many Clients are Affected by Chronic Illness</a:t>
            </a:r>
          </a:p>
        </p:txBody>
      </p:sp>
      <p:sp>
        <p:nvSpPr>
          <p:cNvPr id="212995" name="Rectangle 3"/>
          <p:cNvSpPr>
            <a:spLocks noGrp="1" noChangeArrowheads="1"/>
          </p:cNvSpPr>
          <p:nvPr>
            <p:ph type="body" idx="1"/>
          </p:nvPr>
        </p:nvSpPr>
        <p:spPr/>
        <p:txBody>
          <a:bodyPr/>
          <a:lstStyle/>
          <a:p>
            <a:pPr>
              <a:lnSpc>
                <a:spcPct val="90000"/>
              </a:lnSpc>
            </a:pPr>
            <a:r>
              <a:rPr lang="en-US" altLang="en-US" sz="2000" dirty="0">
                <a:solidFill>
                  <a:srgbClr val="004080"/>
                </a:solidFill>
              </a:rPr>
              <a:t>130 million Americans are living with chronic illness or disability.</a:t>
            </a:r>
          </a:p>
          <a:p>
            <a:pPr>
              <a:lnSpc>
                <a:spcPct val="90000"/>
              </a:lnSpc>
            </a:pPr>
            <a:r>
              <a:rPr lang="en-US" altLang="en-US" sz="2000" dirty="0">
                <a:solidFill>
                  <a:srgbClr val="004080"/>
                </a:solidFill>
              </a:rPr>
              <a:t>By 2020, about 157 million Americans will be living with chronic illnesses.</a:t>
            </a:r>
          </a:p>
          <a:p>
            <a:pPr>
              <a:lnSpc>
                <a:spcPct val="90000"/>
              </a:lnSpc>
            </a:pPr>
            <a:r>
              <a:rPr lang="en-US" altLang="en-US" sz="2000" dirty="0">
                <a:solidFill>
                  <a:srgbClr val="004080"/>
                </a:solidFill>
              </a:rPr>
              <a:t>26% of those ages 65-74 have had their lives significantly impacted by chronic illness. </a:t>
            </a:r>
          </a:p>
          <a:p>
            <a:pPr>
              <a:lnSpc>
                <a:spcPct val="90000"/>
              </a:lnSpc>
            </a:pPr>
            <a:r>
              <a:rPr lang="en-US" altLang="en-US" sz="2000" dirty="0">
                <a:solidFill>
                  <a:srgbClr val="004080"/>
                </a:solidFill>
              </a:rPr>
              <a:t>50% of those age 85 and older have had some cognitive impairment.</a:t>
            </a:r>
          </a:p>
          <a:p>
            <a:pPr>
              <a:lnSpc>
                <a:spcPct val="90000"/>
              </a:lnSpc>
            </a:pPr>
            <a:r>
              <a:rPr lang="en-US" altLang="en-US" sz="2000" dirty="0">
                <a:solidFill>
                  <a:srgbClr val="004080"/>
                </a:solidFill>
              </a:rPr>
              <a:t>9 million people are cancer survivors with various side effects from treatment.</a:t>
            </a:r>
          </a:p>
          <a:p>
            <a:pPr>
              <a:lnSpc>
                <a:spcPct val="90000"/>
              </a:lnSpc>
            </a:pPr>
            <a:r>
              <a:rPr lang="en-US" altLang="en-US" sz="2000" dirty="0">
                <a:solidFill>
                  <a:srgbClr val="004080"/>
                </a:solidFill>
              </a:rPr>
              <a:t>Issues affecting those living with chronic illness are important to your practice.</a:t>
            </a:r>
            <a:endParaRPr lang="en-US" altLang="en-US" sz="2200" b="1" dirty="0"/>
          </a:p>
          <a:p>
            <a:pPr>
              <a:lnSpc>
                <a:spcPct val="90000"/>
              </a:lnSpc>
            </a:pPr>
            <a:endParaRPr lang="en-US" altLang="en-US" sz="2000" dirty="0"/>
          </a:p>
        </p:txBody>
      </p:sp>
    </p:spTree>
    <p:extLst>
      <p:ext uri="{BB962C8B-B14F-4D97-AF65-F5344CB8AC3E}">
        <p14:creationId xmlns:p14="http://schemas.microsoft.com/office/powerpoint/2010/main" xmlns="" val="31573816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dirty="0">
                <a:solidFill>
                  <a:schemeClr val="tx2"/>
                </a:solidFill>
              </a:rPr>
              <a:t>Contact Martin M. Shenkman via email at </a:t>
            </a:r>
            <a:r>
              <a:rPr lang="en-US" dirty="0">
                <a:solidFill>
                  <a:schemeClr val="tx2"/>
                </a:solidFill>
                <a:hlinkClick r:id="rId2"/>
              </a:rPr>
              <a:t>shenkman@shenkmanlaw.com</a:t>
            </a:r>
            <a:endParaRPr lang="en-US"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70</a:t>
            </a:fld>
            <a:endParaRPr lang="en-US" altLang="en-US"/>
          </a:p>
        </p:txBody>
      </p:sp>
    </p:spTree>
    <p:extLst>
      <p:ext uri="{BB962C8B-B14F-4D97-AF65-F5344CB8AC3E}">
        <p14:creationId xmlns:p14="http://schemas.microsoft.com/office/powerpoint/2010/main" xmlns="" val="26994826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CLE Credits</a:t>
            </a:r>
          </a:p>
        </p:txBody>
      </p:sp>
      <p:sp>
        <p:nvSpPr>
          <p:cNvPr id="3" name="Content Placeholder 2"/>
          <p:cNvSpPr>
            <a:spLocks noGrp="1"/>
          </p:cNvSpPr>
          <p:nvPr>
            <p:ph idx="1"/>
          </p:nvPr>
        </p:nvSpPr>
        <p:spPr/>
        <p:txBody>
          <a:bodyPr/>
          <a:lstStyle/>
          <a:p>
            <a:r>
              <a:rPr lang="en-US" dirty="0">
                <a:solidFill>
                  <a:schemeClr val="tx2"/>
                </a:solidFill>
              </a:rPr>
              <a:t>For more information about earning CLE credit for this program or other Martin </a:t>
            </a:r>
            <a:r>
              <a:rPr lang="en-US" dirty="0" err="1">
                <a:solidFill>
                  <a:schemeClr val="tx2"/>
                </a:solidFill>
              </a:rPr>
              <a:t>Shenkman</a:t>
            </a:r>
            <a:r>
              <a:rPr lang="en-US" dirty="0">
                <a:solidFill>
                  <a:schemeClr val="tx2"/>
                </a:solidFill>
              </a:rPr>
              <a:t> programs please contact Simcha Dornbush at NACLE. 212-776-4943 Ext. 110 or email </a:t>
            </a:r>
            <a:r>
              <a:rPr lang="en-US" u="sng" dirty="0">
                <a:solidFill>
                  <a:schemeClr val="tx2"/>
                </a:solidFill>
                <a:hlinkClick r:id="rId2"/>
              </a:rPr>
              <a:t>sdornbush@nacle.com</a:t>
            </a:r>
            <a:endParaRPr lang="en-US" dirty="0">
              <a:solidFill>
                <a:schemeClr val="tx2"/>
              </a:solidFill>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02068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292C088-A0B5-4065-AE9B-3DD4F986D73F}" type="slidenum">
              <a:rPr lang="en-US" altLang="en-US"/>
              <a:pPr/>
              <a:t>8</a:t>
            </a:fld>
            <a:endParaRPr lang="en-US" altLang="en-US" dirty="0"/>
          </a:p>
        </p:txBody>
      </p:sp>
      <p:sp>
        <p:nvSpPr>
          <p:cNvPr id="217090" name="AutoShape 2"/>
          <p:cNvSpPr>
            <a:spLocks noGrp="1" noChangeArrowheads="1"/>
          </p:cNvSpPr>
          <p:nvPr>
            <p:ph type="title"/>
          </p:nvPr>
        </p:nvSpPr>
        <p:spPr/>
        <p:txBody>
          <a:bodyPr/>
          <a:lstStyle/>
          <a:p>
            <a:r>
              <a:rPr lang="en-US" altLang="en-US" sz="3200" dirty="0"/>
              <a:t>Planning for Chronic Illness is not Only About the Elderly</a:t>
            </a:r>
          </a:p>
        </p:txBody>
      </p:sp>
      <p:sp>
        <p:nvSpPr>
          <p:cNvPr id="217091" name="Rectangle 3"/>
          <p:cNvSpPr>
            <a:spLocks noGrp="1" noChangeArrowheads="1"/>
          </p:cNvSpPr>
          <p:nvPr>
            <p:ph type="body" idx="1"/>
          </p:nvPr>
        </p:nvSpPr>
        <p:spPr/>
        <p:txBody>
          <a:bodyPr/>
          <a:lstStyle/>
          <a:p>
            <a:pPr>
              <a:lnSpc>
                <a:spcPct val="90000"/>
              </a:lnSpc>
            </a:pPr>
            <a:r>
              <a:rPr lang="en-US" altLang="en-US" sz="2000" dirty="0">
                <a:solidFill>
                  <a:srgbClr val="004080"/>
                </a:solidFill>
              </a:rPr>
              <a:t>60% of those living with chronic illness are between the ages of 18 and 64.</a:t>
            </a:r>
          </a:p>
          <a:p>
            <a:pPr>
              <a:lnSpc>
                <a:spcPct val="90000"/>
              </a:lnSpc>
            </a:pPr>
            <a:r>
              <a:rPr lang="en-US" altLang="en-US" sz="2000" dirty="0">
                <a:solidFill>
                  <a:srgbClr val="004080"/>
                </a:solidFill>
              </a:rPr>
              <a:t>Studies suggest 2 to 5% of all people with MS have a history of symptom onset before age 18; 8,000-10,000 children have multiple sclerosis in the United States, and another 10,000-15,000 experience disorders that may be related to multiple sclerosis.</a:t>
            </a:r>
          </a:p>
          <a:p>
            <a:pPr>
              <a:lnSpc>
                <a:spcPct val="90000"/>
              </a:lnSpc>
            </a:pPr>
            <a:r>
              <a:rPr lang="en-US" altLang="en-US" sz="2000" dirty="0">
                <a:solidFill>
                  <a:srgbClr val="004080"/>
                </a:solidFill>
              </a:rPr>
              <a:t>5-10% of people with Parkinson’s disease are under the age of 45 (Young Onset Parkinson’s disease, or “YOPD”).</a:t>
            </a:r>
          </a:p>
          <a:p>
            <a:pPr>
              <a:lnSpc>
                <a:spcPct val="90000"/>
              </a:lnSpc>
            </a:pPr>
            <a:r>
              <a:rPr lang="en-US" altLang="en-US" sz="2000" dirty="0">
                <a:solidFill>
                  <a:srgbClr val="004080"/>
                </a:solidFill>
              </a:rPr>
              <a:t>70% of suicide may be in part motivated by physical illness or uncontrollable physical pain and more than 50% of these suicidal patients were under 35 years of age.</a:t>
            </a:r>
            <a:endParaRPr lang="en-US" altLang="en-US" sz="2000" dirty="0"/>
          </a:p>
        </p:txBody>
      </p:sp>
    </p:spTree>
    <p:extLst>
      <p:ext uri="{BB962C8B-B14F-4D97-AF65-F5344CB8AC3E}">
        <p14:creationId xmlns:p14="http://schemas.microsoft.com/office/powerpoint/2010/main" xmlns="" val="4256257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C3B26B4-A5A2-4B02-8A5A-6AFA76BD113F}" type="slidenum">
              <a:rPr lang="en-US" altLang="en-US"/>
              <a:pPr/>
              <a:t>9</a:t>
            </a:fld>
            <a:endParaRPr lang="en-US" altLang="en-US" dirty="0"/>
          </a:p>
        </p:txBody>
      </p:sp>
      <p:sp>
        <p:nvSpPr>
          <p:cNvPr id="219138" name="AutoShape 2"/>
          <p:cNvSpPr>
            <a:spLocks noGrp="1" noChangeArrowheads="1"/>
          </p:cNvSpPr>
          <p:nvPr>
            <p:ph type="title"/>
          </p:nvPr>
        </p:nvSpPr>
        <p:spPr/>
        <p:txBody>
          <a:bodyPr/>
          <a:lstStyle/>
          <a:p>
            <a:r>
              <a:rPr lang="en-US" altLang="en-US" sz="3200" dirty="0"/>
              <a:t>Why does  it appear that so few clients are living with chronic illness</a:t>
            </a:r>
          </a:p>
        </p:txBody>
      </p:sp>
      <p:sp>
        <p:nvSpPr>
          <p:cNvPr id="219139" name="Rectangle 3"/>
          <p:cNvSpPr>
            <a:spLocks noGrp="1" noChangeArrowheads="1"/>
          </p:cNvSpPr>
          <p:nvPr>
            <p:ph type="body" idx="1"/>
          </p:nvPr>
        </p:nvSpPr>
        <p:spPr/>
        <p:txBody>
          <a:bodyPr/>
          <a:lstStyle/>
          <a:p>
            <a:pPr>
              <a:lnSpc>
                <a:spcPct val="80000"/>
              </a:lnSpc>
            </a:pPr>
            <a:r>
              <a:rPr lang="en-US" altLang="en-US" sz="1800" dirty="0">
                <a:solidFill>
                  <a:srgbClr val="004080"/>
                </a:solidFill>
              </a:rPr>
              <a:t>96% of your clients who are living with a chronic illness live with one that is largely </a:t>
            </a:r>
            <a:r>
              <a:rPr lang="en-US" altLang="en-US" sz="1800" u="sng" dirty="0">
                <a:solidFill>
                  <a:srgbClr val="004080"/>
                </a:solidFill>
              </a:rPr>
              <a:t>invisible</a:t>
            </a:r>
            <a:r>
              <a:rPr lang="en-US" altLang="en-US" sz="1800" dirty="0">
                <a:solidFill>
                  <a:srgbClr val="004080"/>
                </a:solidFill>
              </a:rPr>
              <a:t>. These clients do not use any assistive device and may “look” “fine” to the untrained eye.</a:t>
            </a:r>
          </a:p>
          <a:p>
            <a:pPr>
              <a:lnSpc>
                <a:spcPct val="80000"/>
              </a:lnSpc>
            </a:pPr>
            <a:r>
              <a:rPr lang="en-US" altLang="en-US" sz="1800" dirty="0">
                <a:solidFill>
                  <a:srgbClr val="004080"/>
                </a:solidFill>
              </a:rPr>
              <a:t>Many neurologic symptoms are hard to see: fatigue, pain, cognitive problems like memory loss or trouble solving problems, weakness, blurred vision, numbness, prickly or tingling sensations, heat sensitivity, dizziness, and bladder problems.</a:t>
            </a:r>
          </a:p>
          <a:p>
            <a:pPr>
              <a:lnSpc>
                <a:spcPct val="80000"/>
              </a:lnSpc>
            </a:pPr>
            <a:r>
              <a:rPr lang="en-US" altLang="en-US" sz="1800" dirty="0">
                <a:solidFill>
                  <a:srgbClr val="004080"/>
                </a:solidFill>
              </a:rPr>
              <a:t>Those living with chronic illness get tired of explaining their symptoms, or of justifying why they cannot do certain things. Some feel that they have to defend that they may “look good” even though they have a significant chronic illness. Empathy will create an environment conducive to communication.</a:t>
            </a:r>
          </a:p>
          <a:p>
            <a:pPr>
              <a:lnSpc>
                <a:spcPct val="80000"/>
              </a:lnSpc>
            </a:pPr>
            <a:r>
              <a:rPr lang="en-US" altLang="en-US" sz="1800" dirty="0">
                <a:solidFill>
                  <a:srgbClr val="004080"/>
                </a:solidFill>
              </a:rPr>
              <a:t>Most clients living with chronic illness assume that there is nothing you can do to help. Every practitioner can help. Communicate your skills and ability to help.</a:t>
            </a:r>
          </a:p>
          <a:p>
            <a:pPr>
              <a:lnSpc>
                <a:spcPct val="80000"/>
              </a:lnSpc>
            </a:pPr>
            <a:r>
              <a:rPr lang="en-US" altLang="en-US" sz="1800" dirty="0">
                <a:solidFill>
                  <a:srgbClr val="004080"/>
                </a:solidFill>
              </a:rPr>
              <a:t>Many fear “coming out of the closet” for fear of negative reactions, loss of job, or worse.</a:t>
            </a:r>
            <a:endParaRPr lang="en-US" altLang="en-US" sz="1800" dirty="0"/>
          </a:p>
        </p:txBody>
      </p:sp>
    </p:spTree>
    <p:extLst>
      <p:ext uri="{BB962C8B-B14F-4D97-AF65-F5344CB8AC3E}">
        <p14:creationId xmlns:p14="http://schemas.microsoft.com/office/powerpoint/2010/main" xmlns="" val="1830048078"/>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435</TotalTime>
  <Words>6455</Words>
  <Application>Microsoft Office PowerPoint</Application>
  <PresentationFormat>On-screen Show (4:3)</PresentationFormat>
  <Paragraphs>446</Paragraphs>
  <Slides>71</Slides>
  <Notes>1</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Capsules</vt:lpstr>
      <vt:lpstr>Estate and Financial Planning For Clients Living With Chronic Illness </vt:lpstr>
      <vt:lpstr>General Disclaimer</vt:lpstr>
      <vt:lpstr>Estate and Financial Planning For Chronic Illness </vt:lpstr>
      <vt:lpstr>Aging Population</vt:lpstr>
      <vt:lpstr>Consider…</vt:lpstr>
      <vt:lpstr>Estate and Financial Planning For Chronic Illness </vt:lpstr>
      <vt:lpstr>Many Clients are Affected by Chronic Illness</vt:lpstr>
      <vt:lpstr>Planning for Chronic Illness is not Only About the Elderly</vt:lpstr>
      <vt:lpstr>Why does  it appear that so few clients are living with chronic illness</vt:lpstr>
      <vt:lpstr>Serving Clients with Chronic Illness</vt:lpstr>
      <vt:lpstr>Serving Clients with Chronic Illness</vt:lpstr>
      <vt:lpstr>Estate and Financial Planning For Chronic Illness </vt:lpstr>
      <vt:lpstr>Incidence of Multiple Sclerosis</vt:lpstr>
      <vt:lpstr>Illustration of Chronic Illness: Multiple Sclerosis</vt:lpstr>
      <vt:lpstr>Multiple Sclerosis – Detailed Illustration</vt:lpstr>
      <vt:lpstr>COPD</vt:lpstr>
      <vt:lpstr>COPD</vt:lpstr>
      <vt:lpstr>Estate and Financial Planning For Chronic Illness </vt:lpstr>
      <vt:lpstr>Meetings</vt:lpstr>
      <vt:lpstr>Meetings</vt:lpstr>
      <vt:lpstr>Meetings</vt:lpstr>
      <vt:lpstr>Example: Impact of COPD on Meeting</vt:lpstr>
      <vt:lpstr>Estate and Financial Planning For Chronic Illness </vt:lpstr>
      <vt:lpstr>Income Tax: Insurance</vt:lpstr>
      <vt:lpstr>Income Tax: Settlements</vt:lpstr>
      <vt:lpstr>Income Tax: Legal Fees</vt:lpstr>
      <vt:lpstr>Income Tax: Home Modifications</vt:lpstr>
      <vt:lpstr>Income Tax: Work Related Expenses</vt:lpstr>
      <vt:lpstr>Income Tax: Medical Expenses</vt:lpstr>
      <vt:lpstr>Income Tax: Examples of Medical Expenses</vt:lpstr>
      <vt:lpstr>Estate and Financial Planning For Chronic Illness </vt:lpstr>
      <vt:lpstr>Investment and Financial Information is Critical to Organize</vt:lpstr>
      <vt:lpstr>Investment and Financial Information is Critical to Organize</vt:lpstr>
      <vt:lpstr>Cash Flow and Budgeting</vt:lpstr>
      <vt:lpstr>Investment Planning for Client with Chronic Illness</vt:lpstr>
      <vt:lpstr>Time Horizon</vt:lpstr>
      <vt:lpstr>Risk Tolerance</vt:lpstr>
      <vt:lpstr>Other Investment Considerations</vt:lpstr>
      <vt:lpstr>Estate and Financial Planning For Chronic Illness </vt:lpstr>
      <vt:lpstr>Life Expectancy and Clients with Chronic Illness</vt:lpstr>
      <vt:lpstr>Life Insurance Considerations</vt:lpstr>
      <vt:lpstr>Property and Casualty Insurance</vt:lpstr>
      <vt:lpstr>Long Term Care Insurance</vt:lpstr>
      <vt:lpstr>Estate and Financial Planning For Chronic Illness </vt:lpstr>
      <vt:lpstr>Disability Income Replacement Insurance</vt:lpstr>
      <vt:lpstr>Business Buy Sell and Disability</vt:lpstr>
      <vt:lpstr>Estate and Financial Planning For Chronic Illness </vt:lpstr>
      <vt:lpstr>Cognitive Impairment</vt:lpstr>
      <vt:lpstr>Capacity</vt:lpstr>
      <vt:lpstr>Capacity</vt:lpstr>
      <vt:lpstr>One Example: Cognitive Impact of Parkinson’s disease</vt:lpstr>
      <vt:lpstr>Estate and Financial Planning For Chronic Illness </vt:lpstr>
      <vt:lpstr>HIPAA Releases Generally</vt:lpstr>
      <vt:lpstr>Release Contents</vt:lpstr>
      <vt:lpstr>Release Contents</vt:lpstr>
      <vt:lpstr>Release Contents</vt:lpstr>
      <vt:lpstr>Estate and Financial Planning For Chronic Illness </vt:lpstr>
      <vt:lpstr>Chronic Illness: General Estate Planning Impact</vt:lpstr>
      <vt:lpstr>Powers of Attorney for a Client with Chronic Illness</vt:lpstr>
      <vt:lpstr>Powers of Attorney for a Client with Chronic Illness</vt:lpstr>
      <vt:lpstr>Living Wills and Chronic Illness</vt:lpstr>
      <vt:lpstr>Health Proxies and Chronic Illness</vt:lpstr>
      <vt:lpstr>Revocable Trust and Chronic Illness</vt:lpstr>
      <vt:lpstr>Estate and Financial Planning For Chronic Illness </vt:lpstr>
      <vt:lpstr>Charitable Planning and Chronic Illness</vt:lpstr>
      <vt:lpstr>Charitable Planning and Chronic Illness</vt:lpstr>
      <vt:lpstr>Estate and Financial Planning For Chronic Illness </vt:lpstr>
      <vt:lpstr>Conclusion</vt:lpstr>
      <vt:lpstr>Conclusion</vt:lpstr>
      <vt:lpstr>Additional information</vt:lpstr>
      <vt:lpstr>CLE Credits</vt:lpstr>
    </vt:vector>
  </TitlesOfParts>
  <Company>MMS 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C Lingo</cp:lastModifiedBy>
  <cp:revision>26</cp:revision>
  <cp:lastPrinted>2018-02-19T22:19:16Z</cp:lastPrinted>
  <dcterms:created xsi:type="dcterms:W3CDTF">2012-02-15T14:56:32Z</dcterms:created>
  <dcterms:modified xsi:type="dcterms:W3CDTF">2018-05-31T15:44:45Z</dcterms:modified>
</cp:coreProperties>
</file>