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Lst>
  <p:sldIdLst>
    <p:sldId id="273" r:id="rId3"/>
    <p:sldId id="256" r:id="rId4"/>
    <p:sldId id="257" r:id="rId5"/>
    <p:sldId id="258" r:id="rId6"/>
    <p:sldId id="259" r:id="rId7"/>
    <p:sldId id="260" r:id="rId8"/>
    <p:sldId id="263" r:id="rId9"/>
    <p:sldId id="261" r:id="rId10"/>
    <p:sldId id="262" r:id="rId11"/>
    <p:sldId id="264" r:id="rId12"/>
    <p:sldId id="265" r:id="rId13"/>
    <p:sldId id="266" r:id="rId14"/>
    <p:sldId id="267" r:id="rId15"/>
    <p:sldId id="268" r:id="rId16"/>
    <p:sldId id="269" r:id="rId17"/>
    <p:sldId id="270" r:id="rId18"/>
    <p:sldId id="2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9B733A-2F28-4F83-A19E-B1FF73280B12}" v="28" dt="2023-08-30T22:06:30.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1" autoAdjust="0"/>
    <p:restoredTop sz="94660"/>
  </p:normalViewPr>
  <p:slideViewPr>
    <p:cSldViewPr snapToGrid="0">
      <p:cViewPr varScale="1">
        <p:scale>
          <a:sx n="128" d="100"/>
          <a:sy n="128" d="100"/>
        </p:scale>
        <p:origin x="392"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9/11/23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EFE71E98-A417-4ECC-ACEB-C0490C20DB04}"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52888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9/11/23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6734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9/11/23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707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BAFE5-3544-551C-F7E1-4969450C9F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E12B99-27A1-C1A2-70D7-2B32D3349E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0350E9-AFF0-A856-87C8-13410795E72A}"/>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5" name="Footer Placeholder 4">
            <a:extLst>
              <a:ext uri="{FF2B5EF4-FFF2-40B4-BE49-F238E27FC236}">
                <a16:creationId xmlns:a16="http://schemas.microsoft.com/office/drawing/2014/main" id="{BB395701-7395-53E2-36BE-325209969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2DE55-0ACE-52BB-0F15-F2AB8F3D77FA}"/>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1996843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513E-E7C3-E766-2743-79BA9B476B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5641A0-9F76-724E-80EB-E4ED5229A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F5409-67D5-6A17-4D6D-32F0E20A4472}"/>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5" name="Footer Placeholder 4">
            <a:extLst>
              <a:ext uri="{FF2B5EF4-FFF2-40B4-BE49-F238E27FC236}">
                <a16:creationId xmlns:a16="http://schemas.microsoft.com/office/drawing/2014/main" id="{2B63A711-80A2-8720-66BA-176165D85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D77A7-EAB4-1192-0789-07F89817976F}"/>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3254345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2F75-38A2-8E51-504F-6234A28F9D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3651E2-C48E-669A-E271-FEEAE3A4F3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62706E-8BEC-404A-2FBF-D4C41D5E17D3}"/>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5" name="Footer Placeholder 4">
            <a:extLst>
              <a:ext uri="{FF2B5EF4-FFF2-40B4-BE49-F238E27FC236}">
                <a16:creationId xmlns:a16="http://schemas.microsoft.com/office/drawing/2014/main" id="{18151DFF-FD27-D62B-32DF-9ED41B452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D5419-B1F7-AC88-6605-894F6685D136}"/>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3025051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A1536-B766-7DA7-1BF1-C414596763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FA0936-7C91-9681-FFA7-96EED43C20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3109FE-4AD4-AAAB-6FCB-9FA3B8B746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6B0641-5514-B1CF-CE0F-04787ABD2F7A}"/>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6" name="Footer Placeholder 5">
            <a:extLst>
              <a:ext uri="{FF2B5EF4-FFF2-40B4-BE49-F238E27FC236}">
                <a16:creationId xmlns:a16="http://schemas.microsoft.com/office/drawing/2014/main" id="{0D60A37B-F5B3-C45D-CD4A-9E31233B7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D93C3-C1D6-D1A6-E0A1-07777551416E}"/>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2244551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86C98-3C31-21B3-43E2-F3889DD8A3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472695-6DF5-CDA7-4F2F-8E37C1E82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AC9BF5-8867-FF91-E180-D38D6726D1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88AE79-DB62-5F3B-3B10-1D9CDB3C31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90EE3-700F-8955-14E2-833CB35FEF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FB02CC-80B7-9ECE-0A02-8AC8DC40EDBB}"/>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8" name="Footer Placeholder 7">
            <a:extLst>
              <a:ext uri="{FF2B5EF4-FFF2-40B4-BE49-F238E27FC236}">
                <a16:creationId xmlns:a16="http://schemas.microsoft.com/office/drawing/2014/main" id="{47388F52-82E0-5618-C675-7860852D12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524F2D-345B-A40E-5C57-9E6B36971E56}"/>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3731647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7D03-DB33-FC47-DBAB-75E88C5C74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18ECB4-9BA9-334E-7C6E-BAC18C796E87}"/>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4" name="Footer Placeholder 3">
            <a:extLst>
              <a:ext uri="{FF2B5EF4-FFF2-40B4-BE49-F238E27FC236}">
                <a16:creationId xmlns:a16="http://schemas.microsoft.com/office/drawing/2014/main" id="{D0AB9466-364D-6F6C-634E-F85FCE6E9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6A5858-FF06-A1B1-B937-2CAC058FB261}"/>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2364846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625470-0AD5-0370-EC52-C5437ACC80A4}"/>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3" name="Footer Placeholder 2">
            <a:extLst>
              <a:ext uri="{FF2B5EF4-FFF2-40B4-BE49-F238E27FC236}">
                <a16:creationId xmlns:a16="http://schemas.microsoft.com/office/drawing/2014/main" id="{6264C551-CF65-3D7F-044D-05B8D2E076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3B968E-C87A-6F75-0415-290CBBA10D2F}"/>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2531801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70CA-116F-60A4-202D-B7DE4FEE7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724331-9C6C-E9B8-E9DE-7E69685897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52EE5D-FF80-4EDD-046F-0A2402048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C1380-7AB8-949B-D850-42346F0E7463}"/>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6" name="Footer Placeholder 5">
            <a:extLst>
              <a:ext uri="{FF2B5EF4-FFF2-40B4-BE49-F238E27FC236}">
                <a16:creationId xmlns:a16="http://schemas.microsoft.com/office/drawing/2014/main" id="{449B1090-61B4-33AC-39B0-8A1887E7A8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CA21E-07B0-1A09-2D2C-7DCFFB20D435}"/>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383417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B07E4-CDF9-4C88-A2F3-04620E58224D}" type="datetimeFigureOut">
              <a:rPr lang="en-US" smtClean="0"/>
              <a:t>9/11/23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5165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F1A1-8D92-5E21-A310-C7B4C2EA25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BF0DA0-4699-1E19-DD61-BFF660F38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12D822-E95A-BEE4-C875-68B1E3B3C8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8D989-62F2-B639-AFD3-3D4E75964ADC}"/>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6" name="Footer Placeholder 5">
            <a:extLst>
              <a:ext uri="{FF2B5EF4-FFF2-40B4-BE49-F238E27FC236}">
                <a16:creationId xmlns:a16="http://schemas.microsoft.com/office/drawing/2014/main" id="{D11905F8-AFAF-203A-12B7-09CAEA69C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E155C-84B1-7343-97D4-AACB73040E12}"/>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2091909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3738-CE0D-E7DC-1D43-20D7375E45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ACFD6D-E8B8-EE64-B641-B527C1F159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364EC-D6A9-F633-EA9D-32E3AFAA0834}"/>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5" name="Footer Placeholder 4">
            <a:extLst>
              <a:ext uri="{FF2B5EF4-FFF2-40B4-BE49-F238E27FC236}">
                <a16:creationId xmlns:a16="http://schemas.microsoft.com/office/drawing/2014/main" id="{27EFD2CF-8700-2149-6D58-27CD7ACBF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7ED3C-E694-D44E-39FA-572DB834C6FF}"/>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2304693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960CEF-AF51-8614-E8D8-FE40B1351A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DF84B-D3C3-DD27-6590-4C66D1AE47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4CA6E-E7E8-F745-0D03-979868356FE4}"/>
              </a:ext>
            </a:extLst>
          </p:cNvPr>
          <p:cNvSpPr>
            <a:spLocks noGrp="1"/>
          </p:cNvSpPr>
          <p:nvPr>
            <p:ph type="dt" sz="half" idx="10"/>
          </p:nvPr>
        </p:nvSpPr>
        <p:spPr/>
        <p:txBody>
          <a:bodyPr/>
          <a:lstStyle/>
          <a:p>
            <a:fld id="{AFC56C50-FDEF-456C-877E-59F90754FEDB}" type="datetimeFigureOut">
              <a:rPr lang="en-US" smtClean="0"/>
              <a:t>9/11/23</a:t>
            </a:fld>
            <a:endParaRPr lang="en-US"/>
          </a:p>
        </p:txBody>
      </p:sp>
      <p:sp>
        <p:nvSpPr>
          <p:cNvPr id="5" name="Footer Placeholder 4">
            <a:extLst>
              <a:ext uri="{FF2B5EF4-FFF2-40B4-BE49-F238E27FC236}">
                <a16:creationId xmlns:a16="http://schemas.microsoft.com/office/drawing/2014/main" id="{629BD524-D388-2762-1EA1-A156ADCE9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4805B-0D93-4C26-A31A-DDA1F7F5FD27}"/>
              </a:ext>
            </a:extLst>
          </p:cNvPr>
          <p:cNvSpPr>
            <a:spLocks noGrp="1"/>
          </p:cNvSpPr>
          <p:nvPr>
            <p:ph type="sldNum" sz="quarter" idx="12"/>
          </p:nvPr>
        </p:nvSpPr>
        <p:spPr/>
        <p:txBody>
          <a:bodyPr/>
          <a:lstStyle/>
          <a:p>
            <a:fld id="{27A6F9AB-B0AA-44C3-842C-C60FE571198B}" type="slidenum">
              <a:rPr lang="en-US" smtClean="0"/>
              <a:t>‹#›</a:t>
            </a:fld>
            <a:endParaRPr lang="en-US"/>
          </a:p>
        </p:txBody>
      </p:sp>
    </p:spTree>
    <p:extLst>
      <p:ext uri="{BB962C8B-B14F-4D97-AF65-F5344CB8AC3E}">
        <p14:creationId xmlns:p14="http://schemas.microsoft.com/office/powerpoint/2010/main" val="385712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2B07E4-CDF9-4C88-A2F3-04620E58224D}" type="datetimeFigureOut">
              <a:rPr lang="en-US" smtClean="0"/>
              <a:t>9/11/23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8071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2B07E4-CDF9-4C88-A2F3-04620E58224D}" type="datetimeFigureOut">
              <a:rPr lang="en-US" smtClean="0"/>
              <a:t>9/11/23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44702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2B07E4-CDF9-4C88-A2F3-04620E58224D}" type="datetimeFigureOut">
              <a:rPr lang="en-US" smtClean="0"/>
              <a:t>9/11/23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71E98-A417-4ECC-ACEB-C0490C20DB04}"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518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2B07E4-CDF9-4C88-A2F3-04620E58224D}" type="datetimeFigureOut">
              <a:rPr lang="en-US" smtClean="0"/>
              <a:t>9/11/23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71E98-A417-4ECC-ACEB-C0490C20DB04}"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720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B07E4-CDF9-4C88-A2F3-04620E58224D}" type="datetimeFigureOut">
              <a:rPr lang="en-US" smtClean="0"/>
              <a:t>9/11/23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902165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2B07E4-CDF9-4C88-A2F3-04620E58224D}" type="datetimeFigureOut">
              <a:rPr lang="en-US" smtClean="0"/>
              <a:t>9/11/23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0211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C2B07E4-CDF9-4C88-A2F3-04620E58224D}" type="datetimeFigureOut">
              <a:rPr lang="en-US" smtClean="0"/>
              <a:t>9/11/23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5996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3C2B07E4-CDF9-4C88-A2F3-04620E58224D}" type="datetimeFigureOut">
              <a:rPr lang="en-US" smtClean="0"/>
              <a:pPr/>
              <a:t>9/11/23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FE71E98-A417-4ECC-ACEB-C0490C20DB04}" type="slidenum">
              <a:rPr lang="en-US" smtClean="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2206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D3D2D9-7A05-65E0-438D-16E77DC1B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B1399-3AE9-94CA-72A4-216DE44290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31D65-0AE2-42C4-F93A-894145D02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56C50-FDEF-456C-877E-59F90754FEDB}" type="datetimeFigureOut">
              <a:rPr lang="en-US" smtClean="0"/>
              <a:t>9/11/23</a:t>
            </a:fld>
            <a:endParaRPr lang="en-US"/>
          </a:p>
        </p:txBody>
      </p:sp>
      <p:sp>
        <p:nvSpPr>
          <p:cNvPr id="5" name="Footer Placeholder 4">
            <a:extLst>
              <a:ext uri="{FF2B5EF4-FFF2-40B4-BE49-F238E27FC236}">
                <a16:creationId xmlns:a16="http://schemas.microsoft.com/office/drawing/2014/main" id="{A0B779F0-86AF-C7CE-5CF3-279B99CB59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262867-21A1-06A3-6AD3-661026035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6F9AB-B0AA-44C3-842C-C60FE571198B}" type="slidenum">
              <a:rPr lang="en-US" smtClean="0"/>
              <a:t>‹#›</a:t>
            </a:fld>
            <a:endParaRPr lang="en-US"/>
          </a:p>
        </p:txBody>
      </p:sp>
    </p:spTree>
    <p:extLst>
      <p:ext uri="{BB962C8B-B14F-4D97-AF65-F5344CB8AC3E}">
        <p14:creationId xmlns:p14="http://schemas.microsoft.com/office/powerpoint/2010/main" val="3884088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numerounity.com/2017/01/etouch-term-insurance-plan-b-fit-app-by.html"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chocolatedisco/4596123434/" TargetMode="Externa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creativecommons.org/licenses/by-nc-nd/3.0/" TargetMode="Externa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ue and white background with white text&#10;&#10;Description automatically generated">
            <a:extLst>
              <a:ext uri="{FF2B5EF4-FFF2-40B4-BE49-F238E27FC236}">
                <a16:creationId xmlns:a16="http://schemas.microsoft.com/office/drawing/2014/main" id="{2F607786-183B-9761-702B-A9758DA5A688}"/>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4332BDC-1B73-20C9-CBE8-338FB6CE7EFC}"/>
              </a:ext>
            </a:extLst>
          </p:cNvPr>
          <p:cNvSpPr txBox="1"/>
          <p:nvPr/>
        </p:nvSpPr>
        <p:spPr>
          <a:xfrm>
            <a:off x="3996612" y="5998417"/>
            <a:ext cx="4198775" cy="523220"/>
          </a:xfrm>
          <a:prstGeom prst="rect">
            <a:avLst/>
          </a:prstGeom>
          <a:noFill/>
        </p:spPr>
        <p:txBody>
          <a:bodyPr wrap="square" rtlCol="0">
            <a:spAutoFit/>
          </a:bodyPr>
          <a:lstStyle/>
          <a:p>
            <a:r>
              <a:rPr lang="en-US" sz="2800" dirty="0">
                <a:solidFill>
                  <a:schemeClr val="bg1"/>
                </a:solidFill>
              </a:rPr>
              <a:t>Russ Porter, CLU, </a:t>
            </a:r>
            <a:r>
              <a:rPr lang="en-US" sz="2800" dirty="0" err="1">
                <a:solidFill>
                  <a:schemeClr val="bg1"/>
                </a:solidFill>
              </a:rPr>
              <a:t>ChFC</a:t>
            </a:r>
            <a:r>
              <a:rPr lang="en-US" sz="2800" dirty="0">
                <a:solidFill>
                  <a:schemeClr val="bg1"/>
                </a:solidFill>
              </a:rPr>
              <a:t>, AEP</a:t>
            </a:r>
          </a:p>
        </p:txBody>
      </p:sp>
    </p:spTree>
    <p:extLst>
      <p:ext uri="{BB962C8B-B14F-4D97-AF65-F5344CB8AC3E}">
        <p14:creationId xmlns:p14="http://schemas.microsoft.com/office/powerpoint/2010/main" val="2704102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EEDF-B48E-D2C3-6091-4B80675E203B}"/>
              </a:ext>
            </a:extLst>
          </p:cNvPr>
          <p:cNvSpPr>
            <a:spLocks noGrp="1"/>
          </p:cNvSpPr>
          <p:nvPr>
            <p:ph type="title"/>
          </p:nvPr>
        </p:nvSpPr>
        <p:spPr/>
        <p:txBody>
          <a:bodyPr/>
          <a:lstStyle/>
          <a:p>
            <a:r>
              <a:rPr lang="en-US" dirty="0"/>
              <a:t>Two types of life insurance policies; Term and Permanent</a:t>
            </a:r>
          </a:p>
        </p:txBody>
      </p:sp>
      <p:sp>
        <p:nvSpPr>
          <p:cNvPr id="3" name="Content Placeholder 2">
            <a:extLst>
              <a:ext uri="{FF2B5EF4-FFF2-40B4-BE49-F238E27FC236}">
                <a16:creationId xmlns:a16="http://schemas.microsoft.com/office/drawing/2014/main" id="{342B53F7-DD01-DCD1-1100-FA2B9816461F}"/>
              </a:ext>
            </a:extLst>
          </p:cNvPr>
          <p:cNvSpPr>
            <a:spLocks noGrp="1"/>
          </p:cNvSpPr>
          <p:nvPr>
            <p:ph idx="1"/>
          </p:nvPr>
        </p:nvSpPr>
        <p:spPr/>
        <p:txBody>
          <a:bodyPr>
            <a:normAutofit/>
          </a:bodyPr>
          <a:lstStyle/>
          <a:p>
            <a:r>
              <a:rPr lang="en-US" sz="4000" dirty="0"/>
              <a:t>Permanent Life Insurance </a:t>
            </a:r>
          </a:p>
          <a:p>
            <a:pPr lvl="1"/>
            <a:r>
              <a:rPr lang="en-US" sz="4000" dirty="0"/>
              <a:t>Whole Life</a:t>
            </a:r>
          </a:p>
          <a:p>
            <a:pPr lvl="1"/>
            <a:r>
              <a:rPr lang="en-US" sz="4000" dirty="0"/>
              <a:t>Universal Life</a:t>
            </a:r>
          </a:p>
        </p:txBody>
      </p:sp>
      <p:pic>
        <p:nvPicPr>
          <p:cNvPr id="11" name="Picture 10" descr="Paper cut out of people under an umbrella&#10;&#10;Description automatically generated">
            <a:extLst>
              <a:ext uri="{FF2B5EF4-FFF2-40B4-BE49-F238E27FC236}">
                <a16:creationId xmlns:a16="http://schemas.microsoft.com/office/drawing/2014/main" id="{36A7E7CA-57F1-C469-282D-834EB42D8E4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21104" y="2494751"/>
            <a:ext cx="3333750" cy="2219325"/>
          </a:xfrm>
          <a:prstGeom prst="rect">
            <a:avLst/>
          </a:prstGeom>
        </p:spPr>
      </p:pic>
      <p:pic>
        <p:nvPicPr>
          <p:cNvPr id="4" name="Picture 3" descr="A black and white logo&#10;&#10;Description automatically generated">
            <a:extLst>
              <a:ext uri="{FF2B5EF4-FFF2-40B4-BE49-F238E27FC236}">
                <a16:creationId xmlns:a16="http://schemas.microsoft.com/office/drawing/2014/main" id="{6E68BA9E-2CE3-6550-2502-AD436BB72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181376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C0E3-24B5-6EC9-6FD6-27D1086B0531}"/>
              </a:ext>
            </a:extLst>
          </p:cNvPr>
          <p:cNvSpPr>
            <a:spLocks noGrp="1"/>
          </p:cNvSpPr>
          <p:nvPr>
            <p:ph type="title"/>
          </p:nvPr>
        </p:nvSpPr>
        <p:spPr>
          <a:xfrm>
            <a:off x="1451579" y="804519"/>
            <a:ext cx="9603275" cy="1049235"/>
          </a:xfrm>
        </p:spPr>
        <p:txBody>
          <a:bodyPr>
            <a:normAutofit/>
          </a:bodyPr>
          <a:lstStyle/>
          <a:p>
            <a:r>
              <a:rPr lang="en-US" sz="2200"/>
              <a:t>Whole Life</a:t>
            </a:r>
            <a:br>
              <a:rPr lang="en-US" sz="2200"/>
            </a:br>
            <a:r>
              <a:rPr lang="en-US" sz="2200"/>
              <a:t>Guaranteed &amp; designed to last the “Whole Life” of the insured</a:t>
            </a:r>
          </a:p>
        </p:txBody>
      </p:sp>
      <p:sp>
        <p:nvSpPr>
          <p:cNvPr id="3" name="Content Placeholder 2">
            <a:extLst>
              <a:ext uri="{FF2B5EF4-FFF2-40B4-BE49-F238E27FC236}">
                <a16:creationId xmlns:a16="http://schemas.microsoft.com/office/drawing/2014/main" id="{B752CCD5-7EAB-F4F8-2BAD-C8975A9EA2F5}"/>
              </a:ext>
            </a:extLst>
          </p:cNvPr>
          <p:cNvSpPr>
            <a:spLocks noGrp="1"/>
          </p:cNvSpPr>
          <p:nvPr>
            <p:ph idx="1"/>
          </p:nvPr>
        </p:nvSpPr>
        <p:spPr>
          <a:xfrm>
            <a:off x="1451581" y="2015732"/>
            <a:ext cx="4172212" cy="3450613"/>
          </a:xfrm>
        </p:spPr>
        <p:txBody>
          <a:bodyPr>
            <a:normAutofit/>
          </a:bodyPr>
          <a:lstStyle/>
          <a:p>
            <a:pPr>
              <a:lnSpc>
                <a:spcPct val="110000"/>
              </a:lnSpc>
            </a:pPr>
            <a:r>
              <a:rPr lang="en-US" sz="1300" dirty="0"/>
              <a:t>Whole life insurance guarantees payment of a death benefit to beneficiaries in exchange for specifically scheduled premium. </a:t>
            </a:r>
          </a:p>
          <a:p>
            <a:pPr>
              <a:lnSpc>
                <a:spcPct val="110000"/>
              </a:lnSpc>
            </a:pPr>
            <a:r>
              <a:rPr lang="en-US" sz="1300" dirty="0"/>
              <a:t>Participating Whole Life includes a savings portion, called the “cash value,” alongside the death benefit.</a:t>
            </a:r>
          </a:p>
          <a:p>
            <a:pPr>
              <a:lnSpc>
                <a:spcPct val="110000"/>
              </a:lnSpc>
            </a:pPr>
            <a:r>
              <a:rPr lang="en-US" sz="1300" dirty="0"/>
              <a:t>In the savings component, interest may accumulate on a tax-deferred basis. </a:t>
            </a:r>
          </a:p>
          <a:p>
            <a:pPr>
              <a:lnSpc>
                <a:spcPct val="110000"/>
              </a:lnSpc>
            </a:pPr>
            <a:r>
              <a:rPr lang="en-US" sz="1300" dirty="0"/>
              <a:t>Growing cash value is an essential component of whole life insurance.  </a:t>
            </a:r>
          </a:p>
          <a:p>
            <a:pPr>
              <a:lnSpc>
                <a:spcPct val="110000"/>
              </a:lnSpc>
            </a:pPr>
            <a:r>
              <a:rPr lang="en-US" sz="1300" dirty="0"/>
              <a:t>Can be bought with limited payment or single payment.  </a:t>
            </a:r>
          </a:p>
          <a:p>
            <a:pPr>
              <a:lnSpc>
                <a:spcPct val="110000"/>
              </a:lnSpc>
            </a:pPr>
            <a:r>
              <a:rPr lang="en-US" sz="1300" dirty="0"/>
              <a:t>Dividends can buy additional insurance, pay part or all or premium or be paid in cash to the owner.</a:t>
            </a:r>
          </a:p>
        </p:txBody>
      </p:sp>
      <p:pic>
        <p:nvPicPr>
          <p:cNvPr id="13" name="Picture 12" descr="A diagram of a health benefits&#10;&#10;Description automatically generated">
            <a:extLst>
              <a:ext uri="{FF2B5EF4-FFF2-40B4-BE49-F238E27FC236}">
                <a16:creationId xmlns:a16="http://schemas.microsoft.com/office/drawing/2014/main" id="{295BBC51-93F3-238B-1C92-0B3BACE91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0271" y="1853754"/>
            <a:ext cx="2410182" cy="1843789"/>
          </a:xfrm>
          <a:prstGeom prst="rect">
            <a:avLst/>
          </a:prstGeom>
        </p:spPr>
      </p:pic>
      <p:pic>
        <p:nvPicPr>
          <p:cNvPr id="5" name="Picture 4" descr="A diagram of a health insurance policy&#10;&#10;Description automatically generated">
            <a:extLst>
              <a:ext uri="{FF2B5EF4-FFF2-40B4-BE49-F238E27FC236}">
                <a16:creationId xmlns:a16="http://schemas.microsoft.com/office/drawing/2014/main" id="{0EBC87BB-0BC9-92F4-7C35-774B86DAE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271" y="3697543"/>
            <a:ext cx="2388799" cy="2376854"/>
          </a:xfrm>
          <a:prstGeom prst="rect">
            <a:avLst/>
          </a:prstGeom>
        </p:spPr>
      </p:pic>
      <p:pic>
        <p:nvPicPr>
          <p:cNvPr id="4" name="Picture 3" descr="A black and white logo&#10;&#10;Description automatically generated">
            <a:extLst>
              <a:ext uri="{FF2B5EF4-FFF2-40B4-BE49-F238E27FC236}">
                <a16:creationId xmlns:a16="http://schemas.microsoft.com/office/drawing/2014/main" id="{37050F50-775F-CF5B-C066-1C87D8B5F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26184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A3F4B90-03AB-4444-A466-CF21995F2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23">
            <a:extLst>
              <a:ext uri="{FF2B5EF4-FFF2-40B4-BE49-F238E27FC236}">
                <a16:creationId xmlns:a16="http://schemas.microsoft.com/office/drawing/2014/main" id="{5203293E-033E-40E5-9720-F3E1C39875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A88B8526-698B-7A28-E75C-03234E8E634A}"/>
              </a:ext>
            </a:extLst>
          </p:cNvPr>
          <p:cNvSpPr>
            <a:spLocks noGrp="1"/>
          </p:cNvSpPr>
          <p:nvPr>
            <p:ph type="title"/>
          </p:nvPr>
        </p:nvSpPr>
        <p:spPr>
          <a:xfrm>
            <a:off x="7218030" y="804520"/>
            <a:ext cx="3520367" cy="1049235"/>
          </a:xfrm>
        </p:spPr>
        <p:txBody>
          <a:bodyPr>
            <a:normAutofit/>
          </a:bodyPr>
          <a:lstStyle/>
          <a:p>
            <a:r>
              <a:rPr lang="en-US" sz="2700" dirty="0"/>
              <a:t>Universal Life (UL)</a:t>
            </a:r>
            <a:br>
              <a:rPr lang="en-US" sz="2700" dirty="0"/>
            </a:br>
            <a:endParaRPr lang="en-US" sz="2700" dirty="0"/>
          </a:p>
        </p:txBody>
      </p:sp>
      <p:sp>
        <p:nvSpPr>
          <p:cNvPr id="21" name="Rectangle 25">
            <a:extLst>
              <a:ext uri="{FF2B5EF4-FFF2-40B4-BE49-F238E27FC236}">
                <a16:creationId xmlns:a16="http://schemas.microsoft.com/office/drawing/2014/main" id="{927D63C7-9FCE-46AD-AE6F-D20870F2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3" name="Group 27">
            <a:extLst>
              <a:ext uri="{FF2B5EF4-FFF2-40B4-BE49-F238E27FC236}">
                <a16:creationId xmlns:a16="http://schemas.microsoft.com/office/drawing/2014/main" id="{6913DBC9-7C3E-4329-B178-813D185A36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29" name="Rectangle 28">
              <a:extLst>
                <a:ext uri="{FF2B5EF4-FFF2-40B4-BE49-F238E27FC236}">
                  <a16:creationId xmlns:a16="http://schemas.microsoft.com/office/drawing/2014/main" id="{FEF06B5B-1BE0-4776-89E0-239297BD3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9D9E80A-DEFC-42F8-B139-69E7B1BD3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EC85E578-C476-49ED-A404-A06B44F1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817" y="977099"/>
            <a:ext cx="5127476" cy="4136205"/>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aph showing the cost of insurance&#10;&#10;Description automatically generated">
            <a:extLst>
              <a:ext uri="{FF2B5EF4-FFF2-40B4-BE49-F238E27FC236}">
                <a16:creationId xmlns:a16="http://schemas.microsoft.com/office/drawing/2014/main" id="{C8549533-8BAE-FA57-2D93-FFA9181FF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920" y="1345365"/>
            <a:ext cx="2332303" cy="1399381"/>
          </a:xfrm>
          <a:prstGeom prst="rect">
            <a:avLst/>
          </a:prstGeom>
        </p:spPr>
      </p:pic>
      <p:pic>
        <p:nvPicPr>
          <p:cNvPr id="17" name="Picture 16" descr="A graph showing a line and a line&#10;&#10;Description automatically generated with medium confidence">
            <a:extLst>
              <a:ext uri="{FF2B5EF4-FFF2-40B4-BE49-F238E27FC236}">
                <a16:creationId xmlns:a16="http://schemas.microsoft.com/office/drawing/2014/main" id="{3542652D-DFFC-38DF-5A5E-DBBB0052E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552" y="3321358"/>
            <a:ext cx="2328670" cy="1467062"/>
          </a:xfrm>
          <a:prstGeom prst="rect">
            <a:avLst/>
          </a:prstGeom>
        </p:spPr>
      </p:pic>
      <p:pic>
        <p:nvPicPr>
          <p:cNvPr id="13" name="Picture 12" descr="A graph showing different colored lines&#10;&#10;Description automatically generated">
            <a:extLst>
              <a:ext uri="{FF2B5EF4-FFF2-40B4-BE49-F238E27FC236}">
                <a16:creationId xmlns:a16="http://schemas.microsoft.com/office/drawing/2014/main" id="{32FA58FF-1934-5926-197C-A5F3C9FA6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180" y="2294993"/>
            <a:ext cx="2328669" cy="1507813"/>
          </a:xfrm>
          <a:prstGeom prst="rect">
            <a:avLst/>
          </a:prstGeom>
        </p:spPr>
      </p:pic>
      <p:sp>
        <p:nvSpPr>
          <p:cNvPr id="3" name="Content Placeholder 2">
            <a:extLst>
              <a:ext uri="{FF2B5EF4-FFF2-40B4-BE49-F238E27FC236}">
                <a16:creationId xmlns:a16="http://schemas.microsoft.com/office/drawing/2014/main" id="{09DB18E2-BAEF-C268-70D0-494C872966CE}"/>
              </a:ext>
            </a:extLst>
          </p:cNvPr>
          <p:cNvSpPr>
            <a:spLocks noGrp="1"/>
          </p:cNvSpPr>
          <p:nvPr>
            <p:ph idx="1"/>
          </p:nvPr>
        </p:nvSpPr>
        <p:spPr>
          <a:xfrm>
            <a:off x="7218029" y="2015732"/>
            <a:ext cx="3520368" cy="3450613"/>
          </a:xfrm>
        </p:spPr>
        <p:txBody>
          <a:bodyPr>
            <a:normAutofit/>
          </a:bodyPr>
          <a:lstStyle/>
          <a:p>
            <a:pPr>
              <a:lnSpc>
                <a:spcPct val="110000"/>
              </a:lnSpc>
            </a:pPr>
            <a:r>
              <a:rPr lang="en-US" sz="1300" dirty="0"/>
              <a:t>Created in late 1970s.</a:t>
            </a:r>
          </a:p>
          <a:p>
            <a:pPr>
              <a:lnSpc>
                <a:spcPct val="110000"/>
              </a:lnSpc>
            </a:pPr>
            <a:r>
              <a:rPr lang="en-US" sz="1300" dirty="0"/>
              <a:t>Cost of insurance increase over time.</a:t>
            </a:r>
          </a:p>
          <a:p>
            <a:pPr>
              <a:lnSpc>
                <a:spcPct val="110000"/>
              </a:lnSpc>
            </a:pPr>
            <a:r>
              <a:rPr lang="en-US" sz="1300" dirty="0"/>
              <a:t>Cash value is held in the policy and has an interest rate set by the insurance company with a minimum stated in the policy.</a:t>
            </a:r>
          </a:p>
          <a:p>
            <a:pPr>
              <a:lnSpc>
                <a:spcPct val="110000"/>
              </a:lnSpc>
            </a:pPr>
            <a:r>
              <a:rPr lang="en-US" sz="1300" dirty="0"/>
              <a:t>Assumed rate is used to project cost of premium over time.</a:t>
            </a:r>
          </a:p>
          <a:p>
            <a:pPr>
              <a:lnSpc>
                <a:spcPct val="110000"/>
              </a:lnSpc>
            </a:pPr>
            <a:r>
              <a:rPr lang="en-US" sz="1300" dirty="0"/>
              <a:t>If interest rate underperforms or premium underpaid additional premium will be needed, or the policy will lapse.  </a:t>
            </a:r>
          </a:p>
          <a:p>
            <a:pPr>
              <a:lnSpc>
                <a:spcPct val="110000"/>
              </a:lnSpc>
            </a:pPr>
            <a:r>
              <a:rPr lang="en-US" sz="1300" dirty="0"/>
              <a:t>Policy can be issued to a specific age such as age 90, 100 or 110.</a:t>
            </a:r>
          </a:p>
        </p:txBody>
      </p:sp>
      <p:pic>
        <p:nvPicPr>
          <p:cNvPr id="34" name="Picture 33">
            <a:extLst>
              <a:ext uri="{FF2B5EF4-FFF2-40B4-BE49-F238E27FC236}">
                <a16:creationId xmlns:a16="http://schemas.microsoft.com/office/drawing/2014/main" id="{D22C8FC3-D571-4C28-A4F2-5C88FFD0FA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7694C1B3-1787-4BA1-B56B-1C882D0AA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descr="A black and white logo&#10;&#10;Description automatically generated">
            <a:extLst>
              <a:ext uri="{FF2B5EF4-FFF2-40B4-BE49-F238E27FC236}">
                <a16:creationId xmlns:a16="http://schemas.microsoft.com/office/drawing/2014/main" id="{B54397DA-CD05-E86F-1C6C-AB110EB0D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26989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93DF-CEE6-C8DA-9804-F349A8C3616A}"/>
              </a:ext>
            </a:extLst>
          </p:cNvPr>
          <p:cNvSpPr>
            <a:spLocks noGrp="1"/>
          </p:cNvSpPr>
          <p:nvPr>
            <p:ph type="title"/>
          </p:nvPr>
        </p:nvSpPr>
        <p:spPr/>
        <p:txBody>
          <a:bodyPr/>
          <a:lstStyle/>
          <a:p>
            <a:r>
              <a:rPr lang="en-US" dirty="0"/>
              <a:t>UL  variations</a:t>
            </a:r>
          </a:p>
        </p:txBody>
      </p:sp>
      <p:sp>
        <p:nvSpPr>
          <p:cNvPr id="3" name="Content Placeholder 2">
            <a:extLst>
              <a:ext uri="{FF2B5EF4-FFF2-40B4-BE49-F238E27FC236}">
                <a16:creationId xmlns:a16="http://schemas.microsoft.com/office/drawing/2014/main" id="{02C891CC-57CB-A915-73CD-9117961E24A6}"/>
              </a:ext>
            </a:extLst>
          </p:cNvPr>
          <p:cNvSpPr>
            <a:spLocks noGrp="1"/>
          </p:cNvSpPr>
          <p:nvPr>
            <p:ph idx="1"/>
          </p:nvPr>
        </p:nvSpPr>
        <p:spPr/>
        <p:txBody>
          <a:bodyPr/>
          <a:lstStyle/>
          <a:p>
            <a:r>
              <a:rPr lang="en-US" dirty="0"/>
              <a:t>Guaranteed Universal Life (GUL) is like UL with guaranteed death benefit rider that will keep the death benefit fixed even if the policy interest rate underperformed so long as the premium is paid according to schedule. </a:t>
            </a:r>
          </a:p>
          <a:p>
            <a:r>
              <a:rPr lang="en-US" dirty="0"/>
              <a:t>Index Universal Life (IUL) is like UL with interest rate linked to a standard index such as the S&amp;P 500 with limits on gains and losses in the cash value of </a:t>
            </a:r>
            <a:r>
              <a:rPr lang="en-US"/>
              <a:t>the policy.</a:t>
            </a:r>
            <a:endParaRPr lang="en-US" dirty="0"/>
          </a:p>
          <a:p>
            <a:r>
              <a:rPr lang="en-US" dirty="0"/>
              <a:t>Variable Universal Life (VUL) is like a UL, but cash value is invested in a separate (mutual fund) account.  May or may not have limits on gains and losses like a GUL. </a:t>
            </a:r>
          </a:p>
        </p:txBody>
      </p:sp>
      <p:pic>
        <p:nvPicPr>
          <p:cNvPr id="4" name="Picture 3" descr="A black and white logo&#10;&#10;Description automatically generated">
            <a:extLst>
              <a:ext uri="{FF2B5EF4-FFF2-40B4-BE49-F238E27FC236}">
                <a16:creationId xmlns:a16="http://schemas.microsoft.com/office/drawing/2014/main" id="{FBAFE3AB-BADF-8867-F023-89864A078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356682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2B3F-EACC-869D-2545-46B6993AA8AD}"/>
              </a:ext>
            </a:extLst>
          </p:cNvPr>
          <p:cNvSpPr>
            <a:spLocks noGrp="1"/>
          </p:cNvSpPr>
          <p:nvPr>
            <p:ph type="title"/>
          </p:nvPr>
        </p:nvSpPr>
        <p:spPr/>
        <p:txBody>
          <a:bodyPr/>
          <a:lstStyle/>
          <a:p>
            <a:r>
              <a:rPr lang="en-US" dirty="0"/>
              <a:t>Permanent life insurance Cash value </a:t>
            </a:r>
          </a:p>
        </p:txBody>
      </p:sp>
      <p:sp>
        <p:nvSpPr>
          <p:cNvPr id="3" name="Content Placeholder 2">
            <a:extLst>
              <a:ext uri="{FF2B5EF4-FFF2-40B4-BE49-F238E27FC236}">
                <a16:creationId xmlns:a16="http://schemas.microsoft.com/office/drawing/2014/main" id="{253333A7-B5F6-EA2C-6D52-96C7DDE22433}"/>
              </a:ext>
            </a:extLst>
          </p:cNvPr>
          <p:cNvSpPr>
            <a:spLocks noGrp="1"/>
          </p:cNvSpPr>
          <p:nvPr>
            <p:ph idx="1"/>
          </p:nvPr>
        </p:nvSpPr>
        <p:spPr/>
        <p:txBody>
          <a:bodyPr/>
          <a:lstStyle/>
          <a:p>
            <a:r>
              <a:rPr lang="en-US" dirty="0"/>
              <a:t>Value grow tax deferred.</a:t>
            </a:r>
          </a:p>
          <a:p>
            <a:r>
              <a:rPr lang="en-US" dirty="0"/>
              <a:t>Can be accessed by withdrawal or loan</a:t>
            </a:r>
          </a:p>
          <a:p>
            <a:r>
              <a:rPr lang="en-US" dirty="0"/>
              <a:t>Death benefit can be set to level or adjust to include the cash value.</a:t>
            </a:r>
          </a:p>
          <a:p>
            <a:r>
              <a:rPr lang="en-US" dirty="0"/>
              <a:t>Whole life grows according the contact and is more predictable than UL.</a:t>
            </a:r>
          </a:p>
        </p:txBody>
      </p:sp>
      <p:pic>
        <p:nvPicPr>
          <p:cNvPr id="4" name="Picture 3" descr="A black and white logo&#10;&#10;Description automatically generated">
            <a:extLst>
              <a:ext uri="{FF2B5EF4-FFF2-40B4-BE49-F238E27FC236}">
                <a16:creationId xmlns:a16="http://schemas.microsoft.com/office/drawing/2014/main" id="{445D56F4-5C73-A74B-B985-D66DCA300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2905880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0EA0-9536-6D18-0AE9-8432491C7A1D}"/>
              </a:ext>
            </a:extLst>
          </p:cNvPr>
          <p:cNvSpPr>
            <a:spLocks noGrp="1"/>
          </p:cNvSpPr>
          <p:nvPr>
            <p:ph type="title"/>
          </p:nvPr>
        </p:nvSpPr>
        <p:spPr/>
        <p:txBody>
          <a:bodyPr/>
          <a:lstStyle/>
          <a:p>
            <a:r>
              <a:rPr lang="en-US" dirty="0"/>
              <a:t>Second to die permanent life insurance </a:t>
            </a:r>
          </a:p>
        </p:txBody>
      </p:sp>
      <p:sp>
        <p:nvSpPr>
          <p:cNvPr id="3" name="Content Placeholder 2">
            <a:extLst>
              <a:ext uri="{FF2B5EF4-FFF2-40B4-BE49-F238E27FC236}">
                <a16:creationId xmlns:a16="http://schemas.microsoft.com/office/drawing/2014/main" id="{CB697CEB-45A3-DF46-14A9-C9AD5D665932}"/>
              </a:ext>
            </a:extLst>
          </p:cNvPr>
          <p:cNvSpPr>
            <a:spLocks noGrp="1"/>
          </p:cNvSpPr>
          <p:nvPr>
            <p:ph idx="1"/>
          </p:nvPr>
        </p:nvSpPr>
        <p:spPr/>
        <p:txBody>
          <a:bodyPr/>
          <a:lstStyle/>
          <a:p>
            <a:r>
              <a:rPr lang="en-US" dirty="0"/>
              <a:t>Death benefit is paid at the death of the second insured.  </a:t>
            </a:r>
          </a:p>
          <a:p>
            <a:r>
              <a:rPr lang="en-US" dirty="0"/>
              <a:t>Generally issued to married couple as part of the estate plan but may have other uses.</a:t>
            </a:r>
          </a:p>
          <a:p>
            <a:r>
              <a:rPr lang="en-US" dirty="0"/>
              <a:t>Most often issued as UL or GUL policy.  </a:t>
            </a:r>
          </a:p>
        </p:txBody>
      </p:sp>
      <p:pic>
        <p:nvPicPr>
          <p:cNvPr id="4" name="Picture 3" descr="A black and white logo&#10;&#10;Description automatically generated">
            <a:extLst>
              <a:ext uri="{FF2B5EF4-FFF2-40B4-BE49-F238E27FC236}">
                <a16:creationId xmlns:a16="http://schemas.microsoft.com/office/drawing/2014/main" id="{6DEC8A74-5FB3-6539-55AC-83A3D59A7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2912601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FD54-6CCE-817A-36D3-432270419673}"/>
              </a:ext>
            </a:extLst>
          </p:cNvPr>
          <p:cNvSpPr>
            <a:spLocks noGrp="1"/>
          </p:cNvSpPr>
          <p:nvPr>
            <p:ph type="title"/>
          </p:nvPr>
        </p:nvSpPr>
        <p:spPr/>
        <p:txBody>
          <a:bodyPr/>
          <a:lstStyle/>
          <a:p>
            <a:r>
              <a:rPr lang="en-US" dirty="0"/>
              <a:t>Use of life insurance in an estate plan</a:t>
            </a:r>
          </a:p>
        </p:txBody>
      </p:sp>
      <p:sp>
        <p:nvSpPr>
          <p:cNvPr id="3" name="Content Placeholder 2">
            <a:extLst>
              <a:ext uri="{FF2B5EF4-FFF2-40B4-BE49-F238E27FC236}">
                <a16:creationId xmlns:a16="http://schemas.microsoft.com/office/drawing/2014/main" id="{B24F534D-FA5E-205D-C02D-56DEADB919F6}"/>
              </a:ext>
            </a:extLst>
          </p:cNvPr>
          <p:cNvSpPr>
            <a:spLocks noGrp="1"/>
          </p:cNvSpPr>
          <p:nvPr>
            <p:ph idx="1"/>
          </p:nvPr>
        </p:nvSpPr>
        <p:spPr/>
        <p:txBody>
          <a:bodyPr>
            <a:normAutofit/>
          </a:bodyPr>
          <a:lstStyle/>
          <a:p>
            <a:r>
              <a:rPr lang="en-US" dirty="0"/>
              <a:t>Every day need to provide money to establish an estate, pay bills, pay for a funeral, or provide a legacy. </a:t>
            </a:r>
          </a:p>
          <a:p>
            <a:r>
              <a:rPr lang="en-US" dirty="0"/>
              <a:t>Pay taxes: </a:t>
            </a:r>
          </a:p>
          <a:p>
            <a:pPr lvl="1"/>
            <a:r>
              <a:rPr lang="en-US" dirty="0"/>
              <a:t>There may be taxes due on an inheritance (Estate Tax or Inheritance Tax)</a:t>
            </a:r>
          </a:p>
          <a:p>
            <a:pPr lvl="1"/>
            <a:r>
              <a:rPr lang="en-US" dirty="0"/>
              <a:t>SECURE ACT 2.0 and the limited stretch IRA.</a:t>
            </a:r>
          </a:p>
          <a:p>
            <a:r>
              <a:rPr lang="en-US" dirty="0"/>
              <a:t>Business succession and continuation.</a:t>
            </a:r>
          </a:p>
          <a:p>
            <a:pPr lvl="1"/>
            <a:r>
              <a:rPr lang="en-US" dirty="0"/>
              <a:t>Buy/Sell</a:t>
            </a:r>
          </a:p>
          <a:p>
            <a:pPr lvl="1"/>
            <a:r>
              <a:rPr lang="en-US" dirty="0"/>
              <a:t>Key Person</a:t>
            </a:r>
          </a:p>
        </p:txBody>
      </p:sp>
      <p:pic>
        <p:nvPicPr>
          <p:cNvPr id="4" name="Picture 3" descr="A black and white logo&#10;&#10;Description automatically generated">
            <a:extLst>
              <a:ext uri="{FF2B5EF4-FFF2-40B4-BE49-F238E27FC236}">
                <a16:creationId xmlns:a16="http://schemas.microsoft.com/office/drawing/2014/main" id="{C1C96008-137A-827D-14A4-6550C789E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49052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5">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A31FF2E-31F4-EB0A-FCF6-9316B58ECA75}"/>
              </a:ext>
            </a:extLst>
          </p:cNvPr>
          <p:cNvSpPr>
            <a:spLocks noGrp="1"/>
          </p:cNvSpPr>
          <p:nvPr>
            <p:ph type="title"/>
          </p:nvPr>
        </p:nvSpPr>
        <p:spPr>
          <a:xfrm>
            <a:off x="1451579" y="804519"/>
            <a:ext cx="5550357" cy="1049235"/>
          </a:xfrm>
        </p:spPr>
        <p:txBody>
          <a:bodyPr>
            <a:normAutofit/>
          </a:bodyPr>
          <a:lstStyle/>
          <a:p>
            <a:r>
              <a:rPr lang="en-US" dirty="0"/>
              <a:t>Use of life insurance in an estate plan</a:t>
            </a:r>
          </a:p>
        </p:txBody>
      </p:sp>
      <p:sp>
        <p:nvSpPr>
          <p:cNvPr id="13" name="Rectangle 17">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3F4C303A-186B-2053-5338-1CDE69D3D042}"/>
              </a:ext>
            </a:extLst>
          </p:cNvPr>
          <p:cNvSpPr>
            <a:spLocks noGrp="1"/>
          </p:cNvSpPr>
          <p:nvPr>
            <p:ph idx="1"/>
          </p:nvPr>
        </p:nvSpPr>
        <p:spPr>
          <a:xfrm>
            <a:off x="1451579" y="2015732"/>
            <a:ext cx="5550357" cy="3450613"/>
          </a:xfrm>
        </p:spPr>
        <p:txBody>
          <a:bodyPr>
            <a:normAutofit/>
          </a:bodyPr>
          <a:lstStyle/>
          <a:p>
            <a:r>
              <a:rPr lang="en-US" dirty="0"/>
              <a:t>Estate equalization for multiple heirs when property will not easily be divided.</a:t>
            </a:r>
          </a:p>
          <a:p>
            <a:r>
              <a:rPr lang="en-US" dirty="0"/>
              <a:t>Replenishing assets that may have been used by surviving parent or stepparent.</a:t>
            </a:r>
          </a:p>
          <a:p>
            <a:r>
              <a:rPr lang="en-US" dirty="0"/>
              <a:t>Fund care of special need child.</a:t>
            </a:r>
          </a:p>
          <a:p>
            <a:r>
              <a:rPr lang="en-US" dirty="0"/>
              <a:t>Used in philanthropic planning.</a:t>
            </a:r>
          </a:p>
          <a:p>
            <a:r>
              <a:rPr lang="en-US" dirty="0"/>
              <a:t>Long Term Care planning.</a:t>
            </a:r>
          </a:p>
        </p:txBody>
      </p:sp>
      <p:pic>
        <p:nvPicPr>
          <p:cNvPr id="9" name="Picture 8" descr="A screenshot of a qr code&#10;&#10;Description automatically generated">
            <a:extLst>
              <a:ext uri="{FF2B5EF4-FFF2-40B4-BE49-F238E27FC236}">
                <a16:creationId xmlns:a16="http://schemas.microsoft.com/office/drawing/2014/main" id="{14A4C734-77DB-4A42-A2C7-8B7C6196D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142" y="1703518"/>
            <a:ext cx="1931226" cy="2491906"/>
          </a:xfrm>
          <a:prstGeom prst="rect">
            <a:avLst/>
          </a:prstGeom>
        </p:spPr>
      </p:pic>
      <p:pic>
        <p:nvPicPr>
          <p:cNvPr id="15" name="Picture 19">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21">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descr="A black and white logo&#10;&#10;Description automatically generated">
            <a:extLst>
              <a:ext uri="{FF2B5EF4-FFF2-40B4-BE49-F238E27FC236}">
                <a16:creationId xmlns:a16="http://schemas.microsoft.com/office/drawing/2014/main" id="{B8043ABC-95EC-A1D5-7632-58719D436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291470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2" name="Picture 3" descr="Low Angle View Of Clouds In Sky">
            <a:extLst>
              <a:ext uri="{FF2B5EF4-FFF2-40B4-BE49-F238E27FC236}">
                <a16:creationId xmlns:a16="http://schemas.microsoft.com/office/drawing/2014/main" id="{61D1BD67-6F5C-0BC5-9F40-40FDEACA62B5}"/>
              </a:ext>
            </a:extLst>
          </p:cNvPr>
          <p:cNvPicPr>
            <a:picLocks noChangeAspect="1"/>
          </p:cNvPicPr>
          <p:nvPr/>
        </p:nvPicPr>
        <p:blipFill rotWithShape="1">
          <a:blip r:embed="rId2"/>
          <a:srcRect l="9091" t="10215" b="13174"/>
          <a:stretch/>
        </p:blipFill>
        <p:spPr>
          <a:xfrm>
            <a:off x="20" y="10"/>
            <a:ext cx="12191980" cy="6857990"/>
          </a:xfrm>
          <a:prstGeom prst="rect">
            <a:avLst/>
          </a:prstGeom>
        </p:spPr>
      </p:pic>
      <p:sp>
        <p:nvSpPr>
          <p:cNvPr id="40" name="Rectangle 39">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5A19C5-0755-BC6F-C479-DFE27C99D63A}"/>
              </a:ext>
            </a:extLst>
          </p:cNvPr>
          <p:cNvSpPr>
            <a:spLocks noGrp="1"/>
          </p:cNvSpPr>
          <p:nvPr>
            <p:ph type="ctrTitle"/>
          </p:nvPr>
        </p:nvSpPr>
        <p:spPr>
          <a:xfrm>
            <a:off x="4065511" y="3236470"/>
            <a:ext cx="6832500" cy="1252601"/>
          </a:xfrm>
        </p:spPr>
        <p:txBody>
          <a:bodyPr>
            <a:normAutofit/>
          </a:bodyPr>
          <a:lstStyle/>
          <a:p>
            <a:r>
              <a:rPr lang="en-US" sz="2100" dirty="0">
                <a:solidFill>
                  <a:srgbClr val="FFFFFE"/>
                </a:solidFill>
              </a:rPr>
              <a:t>Life Insurance in the 2023 Estate Plan</a:t>
            </a:r>
            <a:br>
              <a:rPr lang="en-US" sz="2100" dirty="0">
                <a:solidFill>
                  <a:srgbClr val="FFFFFE"/>
                </a:solidFill>
              </a:rPr>
            </a:br>
            <a:br>
              <a:rPr lang="en-US" sz="2100" dirty="0">
                <a:solidFill>
                  <a:srgbClr val="FFFFFE"/>
                </a:solidFill>
              </a:rPr>
            </a:br>
            <a:r>
              <a:rPr lang="en-US" sz="2100" i="1" cap="small" dirty="0">
                <a:solidFill>
                  <a:srgbClr val="FFFFFE"/>
                </a:solidFill>
              </a:rPr>
              <a:t>Life insurance isn’t for the people who die. It’s for the people* who live.</a:t>
            </a:r>
          </a:p>
        </p:txBody>
      </p:sp>
      <p:sp>
        <p:nvSpPr>
          <p:cNvPr id="3" name="Subtitle 2">
            <a:extLst>
              <a:ext uri="{FF2B5EF4-FFF2-40B4-BE49-F238E27FC236}">
                <a16:creationId xmlns:a16="http://schemas.microsoft.com/office/drawing/2014/main" id="{10684954-3C89-70E7-BF7B-A0A84D859937}"/>
              </a:ext>
            </a:extLst>
          </p:cNvPr>
          <p:cNvSpPr>
            <a:spLocks noGrp="1"/>
          </p:cNvSpPr>
          <p:nvPr>
            <p:ph type="subTitle" idx="1"/>
          </p:nvPr>
        </p:nvSpPr>
        <p:spPr>
          <a:xfrm>
            <a:off x="4065511" y="4669144"/>
            <a:ext cx="6832499" cy="716529"/>
          </a:xfrm>
        </p:spPr>
        <p:txBody>
          <a:bodyPr>
            <a:normAutofit/>
          </a:bodyPr>
          <a:lstStyle/>
          <a:p>
            <a:pPr>
              <a:lnSpc>
                <a:spcPct val="110000"/>
              </a:lnSpc>
            </a:pPr>
            <a:r>
              <a:rPr lang="en-US" sz="1600" i="1" dirty="0">
                <a:solidFill>
                  <a:srgbClr val="FFFFFE"/>
                </a:solidFill>
              </a:rPr>
              <a:t>*  Spouse, family, trust, charitable organization, business partners or associates</a:t>
            </a:r>
          </a:p>
        </p:txBody>
      </p:sp>
      <p:cxnSp>
        <p:nvCxnSpPr>
          <p:cNvPr id="42" name="Straight Connector 41">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D0B285"/>
            </a:solidFill>
          </a:ln>
        </p:spPr>
        <p:style>
          <a:lnRef idx="3">
            <a:schemeClr val="accent1"/>
          </a:lnRef>
          <a:fillRef idx="0">
            <a:schemeClr val="accent1"/>
          </a:fillRef>
          <a:effectRef idx="2">
            <a:schemeClr val="accent1"/>
          </a:effectRef>
          <a:fontRef idx="minor">
            <a:schemeClr val="tx1"/>
          </a:fontRef>
        </p:style>
      </p:cxnSp>
      <p:pic>
        <p:nvPicPr>
          <p:cNvPr id="9" name="Picture 8" descr="A black and white logo&#10;&#10;Description automatically generated">
            <a:extLst>
              <a:ext uri="{FF2B5EF4-FFF2-40B4-BE49-F238E27FC236}">
                <a16:creationId xmlns:a16="http://schemas.microsoft.com/office/drawing/2014/main" id="{C9E0495B-245C-4311-924C-D125C93DD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13" y="251458"/>
            <a:ext cx="2929134" cy="1331979"/>
          </a:xfrm>
          <a:prstGeom prst="rect">
            <a:avLst/>
          </a:prstGeom>
        </p:spPr>
      </p:pic>
    </p:spTree>
    <p:extLst>
      <p:ext uri="{BB962C8B-B14F-4D97-AF65-F5344CB8AC3E}">
        <p14:creationId xmlns:p14="http://schemas.microsoft.com/office/powerpoint/2010/main" val="18254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4651-FDD5-00F0-0953-B415279E9A1E}"/>
              </a:ext>
            </a:extLst>
          </p:cNvPr>
          <p:cNvSpPr>
            <a:spLocks noGrp="1"/>
          </p:cNvSpPr>
          <p:nvPr>
            <p:ph type="title"/>
          </p:nvPr>
        </p:nvSpPr>
        <p:spPr>
          <a:xfrm>
            <a:off x="1451579" y="701741"/>
            <a:ext cx="9603275" cy="1049235"/>
          </a:xfrm>
        </p:spPr>
        <p:txBody>
          <a:bodyPr>
            <a:normAutofit/>
          </a:bodyPr>
          <a:lstStyle/>
          <a:p>
            <a:r>
              <a:rPr lang="en-US" sz="2200" dirty="0"/>
              <a:t>Today we will review varies components of life insurance forms and insuring organizations as well as the use of life insurance.</a:t>
            </a:r>
          </a:p>
        </p:txBody>
      </p:sp>
      <p:sp>
        <p:nvSpPr>
          <p:cNvPr id="3" name="Content Placeholder 2">
            <a:extLst>
              <a:ext uri="{FF2B5EF4-FFF2-40B4-BE49-F238E27FC236}">
                <a16:creationId xmlns:a16="http://schemas.microsoft.com/office/drawing/2014/main" id="{DAA618AF-DCB3-C1C9-593C-B4B1D71C9A53}"/>
              </a:ext>
            </a:extLst>
          </p:cNvPr>
          <p:cNvSpPr>
            <a:spLocks noGrp="1"/>
          </p:cNvSpPr>
          <p:nvPr>
            <p:ph idx="1"/>
          </p:nvPr>
        </p:nvSpPr>
        <p:spPr>
          <a:xfrm>
            <a:off x="1451579" y="2015734"/>
            <a:ext cx="5435733" cy="3450613"/>
          </a:xfrm>
        </p:spPr>
        <p:txBody>
          <a:bodyPr>
            <a:normAutofit/>
          </a:bodyPr>
          <a:lstStyle/>
          <a:p>
            <a:pPr>
              <a:lnSpc>
                <a:spcPct val="110000"/>
              </a:lnSpc>
            </a:pPr>
            <a:r>
              <a:rPr lang="en-US" sz="1700" dirty="0"/>
              <a:t>As an estate plan tool, life insurance establishes or funds an estate.  </a:t>
            </a:r>
          </a:p>
          <a:p>
            <a:pPr>
              <a:lnSpc>
                <a:spcPct val="110000"/>
              </a:lnSpc>
            </a:pPr>
            <a:r>
              <a:rPr lang="en-US" sz="1700" dirty="0"/>
              <a:t>Generally, death benefits are paid free of ordinary tax but may affect estate tax.  </a:t>
            </a:r>
          </a:p>
          <a:p>
            <a:pPr>
              <a:lnSpc>
                <a:spcPct val="110000"/>
              </a:lnSpc>
            </a:pPr>
            <a:r>
              <a:rPr lang="en-US" sz="1700" dirty="0"/>
              <a:t>When the estate tax exclusion was lower, it was common to use life insurance to pay estate taxes.  </a:t>
            </a:r>
          </a:p>
          <a:p>
            <a:pPr>
              <a:lnSpc>
                <a:spcPct val="110000"/>
              </a:lnSpc>
            </a:pPr>
            <a:r>
              <a:rPr lang="en-US" sz="1700" dirty="0"/>
              <a:t>While this use has somewhat changed, but has not gone away, an understanding of the use of life insurance is still important for the financial advisor and estate planner. </a:t>
            </a:r>
          </a:p>
        </p:txBody>
      </p:sp>
      <p:grpSp>
        <p:nvGrpSpPr>
          <p:cNvPr id="10" name="Group 9">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1" name="Rectangle 10">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People discussing work at law firm">
            <a:extLst>
              <a:ext uri="{FF2B5EF4-FFF2-40B4-BE49-F238E27FC236}">
                <a16:creationId xmlns:a16="http://schemas.microsoft.com/office/drawing/2014/main" id="{C87A4685-B08F-88DA-1889-075E0AE86F62}"/>
              </a:ext>
            </a:extLst>
          </p:cNvPr>
          <p:cNvPicPr>
            <a:picLocks noChangeAspect="1"/>
          </p:cNvPicPr>
          <p:nvPr/>
        </p:nvPicPr>
        <p:blipFill rotWithShape="1">
          <a:blip r:embed="rId2">
            <a:extLst>
              <a:ext uri="{28A0092B-C50C-407E-A947-70E740481C1C}">
                <a14:useLocalDpi xmlns:a14="http://schemas.microsoft.com/office/drawing/2010/main" val="0"/>
              </a:ext>
            </a:extLst>
          </a:blip>
          <a:srcRect l="8331" r="20378" b="3"/>
          <a:stretch/>
        </p:blipFill>
        <p:spPr>
          <a:xfrm>
            <a:off x="7554139" y="2174242"/>
            <a:ext cx="3336989" cy="3124351"/>
          </a:xfrm>
          <a:prstGeom prst="rect">
            <a:avLst/>
          </a:prstGeom>
        </p:spPr>
      </p:pic>
      <p:pic>
        <p:nvPicPr>
          <p:cNvPr id="4" name="Picture 3" descr="A black and white logo&#10;&#10;Description automatically generated">
            <a:extLst>
              <a:ext uri="{FF2B5EF4-FFF2-40B4-BE49-F238E27FC236}">
                <a16:creationId xmlns:a16="http://schemas.microsoft.com/office/drawing/2014/main" id="{898D5C23-7BFB-F313-1B1B-9677F7014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118949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EFF5-CBE1-13C9-0DD0-F78B2F559D49}"/>
              </a:ext>
            </a:extLst>
          </p:cNvPr>
          <p:cNvSpPr>
            <a:spLocks noGrp="1"/>
          </p:cNvSpPr>
          <p:nvPr>
            <p:ph type="title"/>
          </p:nvPr>
        </p:nvSpPr>
        <p:spPr>
          <a:xfrm>
            <a:off x="1451579" y="804519"/>
            <a:ext cx="9603275" cy="1049235"/>
          </a:xfrm>
        </p:spPr>
        <p:txBody>
          <a:bodyPr>
            <a:normAutofit/>
          </a:bodyPr>
          <a:lstStyle/>
          <a:p>
            <a:r>
              <a:rPr lang="en-US"/>
              <a:t>a simple introduction to life insurance companies and types of policies</a:t>
            </a:r>
          </a:p>
        </p:txBody>
      </p:sp>
      <p:sp>
        <p:nvSpPr>
          <p:cNvPr id="3" name="Content Placeholder 2">
            <a:extLst>
              <a:ext uri="{FF2B5EF4-FFF2-40B4-BE49-F238E27FC236}">
                <a16:creationId xmlns:a16="http://schemas.microsoft.com/office/drawing/2014/main" id="{C0836ACC-675C-6C84-1A94-F5464654479E}"/>
              </a:ext>
            </a:extLst>
          </p:cNvPr>
          <p:cNvSpPr>
            <a:spLocks noGrp="1"/>
          </p:cNvSpPr>
          <p:nvPr>
            <p:ph idx="1"/>
          </p:nvPr>
        </p:nvSpPr>
        <p:spPr>
          <a:xfrm>
            <a:off x="1451579" y="2015732"/>
            <a:ext cx="5989855" cy="3450613"/>
          </a:xfrm>
        </p:spPr>
        <p:txBody>
          <a:bodyPr>
            <a:normAutofit/>
          </a:bodyPr>
          <a:lstStyle/>
          <a:p>
            <a:pPr>
              <a:lnSpc>
                <a:spcPct val="110000"/>
              </a:lnSpc>
            </a:pPr>
            <a:r>
              <a:rPr lang="en-US" sz="1300" dirty="0"/>
              <a:t>Stock companies</a:t>
            </a:r>
          </a:p>
          <a:p>
            <a:pPr lvl="1">
              <a:lnSpc>
                <a:spcPct val="110000"/>
              </a:lnSpc>
            </a:pPr>
            <a:r>
              <a:rPr lang="en-US" sz="1300" dirty="0"/>
              <a:t>A stock insurance company is a corporation owned by its shareholders, and its objective is to make a profit for them. Policyholders do not directly share in the profits or losses of the company. </a:t>
            </a:r>
          </a:p>
          <a:p>
            <a:pPr lvl="1">
              <a:lnSpc>
                <a:spcPct val="110000"/>
              </a:lnSpc>
            </a:pPr>
            <a:r>
              <a:rPr lang="en-US" sz="1300" dirty="0"/>
              <a:t>Examples are Lincoln Financial, Prudential and Transamerica. </a:t>
            </a:r>
          </a:p>
          <a:p>
            <a:pPr>
              <a:lnSpc>
                <a:spcPct val="110000"/>
              </a:lnSpc>
            </a:pPr>
            <a:r>
              <a:rPr lang="en-US" sz="1300" dirty="0"/>
              <a:t>Mutual and Mutual Holding companies</a:t>
            </a:r>
          </a:p>
          <a:p>
            <a:pPr lvl="1">
              <a:lnSpc>
                <a:spcPct val="110000"/>
              </a:lnSpc>
            </a:pPr>
            <a:r>
              <a:rPr lang="en-US" sz="1300" dirty="0"/>
              <a:t>A mutual insurance company is an insurance company that is owned by participating policyholders. Profits that a Mutual insurance company earns are returned to members as dividends or a reduction in premiums. </a:t>
            </a:r>
          </a:p>
          <a:p>
            <a:pPr lvl="1">
              <a:lnSpc>
                <a:spcPct val="110000"/>
              </a:lnSpc>
            </a:pPr>
            <a:r>
              <a:rPr lang="en-US" sz="1300" dirty="0"/>
              <a:t>Large mutual insurers in the U.S. include Northwestern Mutual, Guardian Life, Penn Mutual, and Mutual of Omaha. </a:t>
            </a:r>
          </a:p>
          <a:p>
            <a:pPr lvl="1">
              <a:lnSpc>
                <a:spcPct val="110000"/>
              </a:lnSpc>
            </a:pPr>
            <a:endParaRPr lang="en-US" sz="1300" dirty="0"/>
          </a:p>
          <a:p>
            <a:pPr lvl="1">
              <a:lnSpc>
                <a:spcPct val="110000"/>
              </a:lnSpc>
            </a:pPr>
            <a:endParaRPr lang="en-US" sz="1300" dirty="0"/>
          </a:p>
        </p:txBody>
      </p:sp>
      <p:grpSp>
        <p:nvGrpSpPr>
          <p:cNvPr id="39" name="Group 38">
            <a:extLst>
              <a:ext uri="{FF2B5EF4-FFF2-40B4-BE49-F238E27FC236}">
                <a16:creationId xmlns:a16="http://schemas.microsoft.com/office/drawing/2014/main" id="{19F92B2B-FFD3-4035-92AA-B71F0EC723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29260" y="2012810"/>
            <a:ext cx="3108945" cy="3453535"/>
            <a:chOff x="7807230" y="2012810"/>
            <a:chExt cx="3251252" cy="3459865"/>
          </a:xfrm>
        </p:grpSpPr>
        <p:sp>
          <p:nvSpPr>
            <p:cNvPr id="40" name="Rectangle 39">
              <a:extLst>
                <a:ext uri="{FF2B5EF4-FFF2-40B4-BE49-F238E27FC236}">
                  <a16:creationId xmlns:a16="http://schemas.microsoft.com/office/drawing/2014/main" id="{D46E14EA-7AF6-429C-AD18-61B06CD65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17FFF58-B4DC-4979-94AF-477E84BDA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Stock numbers on a digital display">
            <a:extLst>
              <a:ext uri="{FF2B5EF4-FFF2-40B4-BE49-F238E27FC236}">
                <a16:creationId xmlns:a16="http://schemas.microsoft.com/office/drawing/2014/main" id="{929FB87E-3CF5-0D12-50BC-9F04C1E6D061}"/>
              </a:ext>
            </a:extLst>
          </p:cNvPr>
          <p:cNvPicPr>
            <a:picLocks noChangeAspect="1"/>
          </p:cNvPicPr>
          <p:nvPr/>
        </p:nvPicPr>
        <p:blipFill rotWithShape="1">
          <a:blip r:embed="rId2">
            <a:extLst>
              <a:ext uri="{28A0092B-C50C-407E-A947-70E740481C1C}">
                <a14:useLocalDpi xmlns:a14="http://schemas.microsoft.com/office/drawing/2010/main" val="0"/>
              </a:ext>
            </a:extLst>
          </a:blip>
          <a:srcRect r="1" b="7447"/>
          <a:stretch/>
        </p:blipFill>
        <p:spPr>
          <a:xfrm>
            <a:off x="8100012" y="2174243"/>
            <a:ext cx="2762372" cy="1489276"/>
          </a:xfrm>
          <a:prstGeom prst="rect">
            <a:avLst/>
          </a:prstGeom>
        </p:spPr>
      </p:pic>
      <p:pic>
        <p:nvPicPr>
          <p:cNvPr id="17" name="Picture 16" descr="Hands forming circle">
            <a:extLst>
              <a:ext uri="{FF2B5EF4-FFF2-40B4-BE49-F238E27FC236}">
                <a16:creationId xmlns:a16="http://schemas.microsoft.com/office/drawing/2014/main" id="{204CDE82-ED6F-C24C-0D8A-6E066F16E2DE}"/>
              </a:ext>
            </a:extLst>
          </p:cNvPr>
          <p:cNvPicPr>
            <a:picLocks noChangeAspect="1"/>
          </p:cNvPicPr>
          <p:nvPr/>
        </p:nvPicPr>
        <p:blipFill rotWithShape="1">
          <a:blip r:embed="rId3">
            <a:extLst>
              <a:ext uri="{28A0092B-C50C-407E-A947-70E740481C1C}">
                <a14:useLocalDpi xmlns:a14="http://schemas.microsoft.com/office/drawing/2010/main" val="0"/>
              </a:ext>
            </a:extLst>
          </a:blip>
          <a:srcRect r="1" b="26399"/>
          <a:stretch/>
        </p:blipFill>
        <p:spPr>
          <a:xfrm>
            <a:off x="8100012" y="3817135"/>
            <a:ext cx="2762372" cy="1489276"/>
          </a:xfrm>
          <a:prstGeom prst="rect">
            <a:avLst/>
          </a:prstGeom>
        </p:spPr>
      </p:pic>
      <p:pic>
        <p:nvPicPr>
          <p:cNvPr id="4" name="Picture 3" descr="A black and white logo&#10;&#10;Description automatically generated">
            <a:extLst>
              <a:ext uri="{FF2B5EF4-FFF2-40B4-BE49-F238E27FC236}">
                <a16:creationId xmlns:a16="http://schemas.microsoft.com/office/drawing/2014/main" id="{4C19D438-67B0-F397-6001-EAD1F1762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390405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BC8D-EC37-A61D-D90C-F8F6B958ABF5}"/>
              </a:ext>
            </a:extLst>
          </p:cNvPr>
          <p:cNvSpPr>
            <a:spLocks noGrp="1"/>
          </p:cNvSpPr>
          <p:nvPr>
            <p:ph type="title"/>
          </p:nvPr>
        </p:nvSpPr>
        <p:spPr>
          <a:xfrm>
            <a:off x="1451579" y="804519"/>
            <a:ext cx="9603275" cy="1049235"/>
          </a:xfrm>
        </p:spPr>
        <p:txBody>
          <a:bodyPr>
            <a:normAutofit/>
          </a:bodyPr>
          <a:lstStyle/>
          <a:p>
            <a:r>
              <a:rPr kumimoji="0" lang="en-US" b="0" i="0" u="none" strike="noStrike" kern="1200" cap="all" spc="0" normalizeH="0" baseline="0" noProof="0">
                <a:ln>
                  <a:noFill/>
                </a:ln>
                <a:effectLst/>
                <a:uLnTx/>
                <a:uFillTx/>
                <a:latin typeface="Gill Sans MT" panose="020B0502020104020203"/>
                <a:ea typeface="+mj-ea"/>
                <a:cs typeface="+mj-cs"/>
              </a:rPr>
              <a:t>a simple introduction to life insurance companies and types of policies</a:t>
            </a:r>
            <a:endParaRPr lang="en-US"/>
          </a:p>
        </p:txBody>
      </p:sp>
      <p:sp>
        <p:nvSpPr>
          <p:cNvPr id="3" name="Content Placeholder 2">
            <a:extLst>
              <a:ext uri="{FF2B5EF4-FFF2-40B4-BE49-F238E27FC236}">
                <a16:creationId xmlns:a16="http://schemas.microsoft.com/office/drawing/2014/main" id="{8D2A76F0-2C7E-F27E-9A53-D04722A25C49}"/>
              </a:ext>
            </a:extLst>
          </p:cNvPr>
          <p:cNvSpPr>
            <a:spLocks noGrp="1"/>
          </p:cNvSpPr>
          <p:nvPr>
            <p:ph idx="1"/>
          </p:nvPr>
        </p:nvSpPr>
        <p:spPr>
          <a:xfrm>
            <a:off x="1451579" y="2015732"/>
            <a:ext cx="5989855" cy="3450613"/>
          </a:xfrm>
        </p:spPr>
        <p:txBody>
          <a:bodyPr>
            <a:normAutofit/>
          </a:bodyPr>
          <a:lstStyle/>
          <a:p>
            <a:pPr>
              <a:lnSpc>
                <a:spcPct val="110000"/>
              </a:lnSpc>
            </a:pPr>
            <a:r>
              <a:rPr lang="en-US" sz="1500"/>
              <a:t>Fraternal and association companies </a:t>
            </a:r>
          </a:p>
          <a:p>
            <a:pPr lvl="1">
              <a:lnSpc>
                <a:spcPct val="110000"/>
              </a:lnSpc>
            </a:pPr>
            <a:r>
              <a:rPr lang="en-US" sz="1500"/>
              <a:t>Much like mutual companies, policies from Knights of Columbus and Farm Bureau are sponsored by a membership organization and profits benefit the policy holder and the organization.  Some policies will require membership to buy coverage. </a:t>
            </a:r>
          </a:p>
          <a:p>
            <a:pPr>
              <a:lnSpc>
                <a:spcPct val="110000"/>
              </a:lnSpc>
            </a:pPr>
            <a:r>
              <a:rPr lang="en-US" sz="1500"/>
              <a:t>Reinsurance companies </a:t>
            </a:r>
          </a:p>
          <a:p>
            <a:pPr lvl="1">
              <a:lnSpc>
                <a:spcPct val="110000"/>
              </a:lnSpc>
            </a:pPr>
            <a:r>
              <a:rPr lang="en-US" sz="1500"/>
              <a:t>They are usually stock or private companies who will work with life insurance companies to manage specific or high-risk needs.</a:t>
            </a:r>
          </a:p>
          <a:p>
            <a:pPr lvl="1">
              <a:lnSpc>
                <a:spcPct val="110000"/>
              </a:lnSpc>
            </a:pPr>
            <a:r>
              <a:rPr lang="en-US" sz="1500"/>
              <a:t>The issuing company will have its name on the policy, but a reinsurance company may have issued a separate policy to the named company for the specific risk.</a:t>
            </a:r>
          </a:p>
          <a:p>
            <a:pPr lvl="1">
              <a:lnSpc>
                <a:spcPct val="110000"/>
              </a:lnSpc>
            </a:pPr>
            <a:endParaRPr lang="en-US" sz="1500"/>
          </a:p>
        </p:txBody>
      </p:sp>
      <p:pic>
        <p:nvPicPr>
          <p:cNvPr id="7" name="Picture 6" descr="A baseball in the net&#10;&#10;Description automatically generated">
            <a:extLst>
              <a:ext uri="{FF2B5EF4-FFF2-40B4-BE49-F238E27FC236}">
                <a16:creationId xmlns:a16="http://schemas.microsoft.com/office/drawing/2014/main" id="{7A3E7661-DF84-EB78-B7F0-4DA4E5CFA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0313" y="3741038"/>
            <a:ext cx="1643010" cy="1643010"/>
          </a:xfrm>
          <a:prstGeom prst="rect">
            <a:avLst/>
          </a:prstGeom>
        </p:spPr>
      </p:pic>
      <p:pic>
        <p:nvPicPr>
          <p:cNvPr id="5" name="Picture 4" descr="A close up of a metal object&#10;&#10;Description automatically generated">
            <a:extLst>
              <a:ext uri="{FF2B5EF4-FFF2-40B4-BE49-F238E27FC236}">
                <a16:creationId xmlns:a16="http://schemas.microsoft.com/office/drawing/2014/main" id="{C1FBE73D-6E1B-218C-929B-339729A8D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313" y="1981245"/>
            <a:ext cx="1643011" cy="1643011"/>
          </a:xfrm>
          <a:prstGeom prst="rect">
            <a:avLst/>
          </a:prstGeom>
        </p:spPr>
      </p:pic>
      <p:pic>
        <p:nvPicPr>
          <p:cNvPr id="4" name="Picture 3" descr="A black and white logo&#10;&#10;Description automatically generated">
            <a:extLst>
              <a:ext uri="{FF2B5EF4-FFF2-40B4-BE49-F238E27FC236}">
                <a16:creationId xmlns:a16="http://schemas.microsoft.com/office/drawing/2014/main" id="{9E482AA4-CF2E-7F0A-2838-8F9842D86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2370025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8E51B09-2B9E-4D82-A5F8-29F85CBE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240118-40F3-4A1C-85DC-4E58525CB6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 name="Group 14">
            <a:extLst>
              <a:ext uri="{FF2B5EF4-FFF2-40B4-BE49-F238E27FC236}">
                <a16:creationId xmlns:a16="http://schemas.microsoft.com/office/drawing/2014/main" id="{C269951F-7B8C-4336-BC68-9BA9843CE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7463259" y="583365"/>
            <a:chExt cx="4074533" cy="5181928"/>
          </a:xfrm>
        </p:grpSpPr>
        <p:sp>
          <p:nvSpPr>
            <p:cNvPr id="16" name="Rectangle 15">
              <a:extLst>
                <a:ext uri="{FF2B5EF4-FFF2-40B4-BE49-F238E27FC236}">
                  <a16:creationId xmlns:a16="http://schemas.microsoft.com/office/drawing/2014/main" id="{CFD48101-E230-4669-8C1B-39BAAB2BB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8FA112-D8F0-41D3-9171-B0A3110E2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Connector 18">
            <a:extLst>
              <a:ext uri="{FF2B5EF4-FFF2-40B4-BE49-F238E27FC236}">
                <a16:creationId xmlns:a16="http://schemas.microsoft.com/office/drawing/2014/main" id="{A9087EE4-E285-4C8E-AC5F-CAE7D1FDE3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28493A25-4BC8-EACA-3ADE-5BF5ADEE4046}"/>
              </a:ext>
            </a:extLst>
          </p:cNvPr>
          <p:cNvSpPr>
            <a:spLocks noGrp="1"/>
          </p:cNvSpPr>
          <p:nvPr>
            <p:ph type="title"/>
          </p:nvPr>
        </p:nvSpPr>
        <p:spPr>
          <a:xfrm>
            <a:off x="5188043" y="804520"/>
            <a:ext cx="5550355" cy="1049235"/>
          </a:xfrm>
        </p:spPr>
        <p:txBody>
          <a:bodyPr>
            <a:normAutofit/>
          </a:bodyPr>
          <a:lstStyle/>
          <a:p>
            <a:r>
              <a:rPr lang="en-US" sz="2200"/>
              <a:t>a simple introduction to life insurance companies and types of policies</a:t>
            </a:r>
          </a:p>
        </p:txBody>
      </p:sp>
      <p:pic>
        <p:nvPicPr>
          <p:cNvPr id="5" name="Picture 4" descr="A building with a gold dome&#10;&#10;Description automatically generated">
            <a:extLst>
              <a:ext uri="{FF2B5EF4-FFF2-40B4-BE49-F238E27FC236}">
                <a16:creationId xmlns:a16="http://schemas.microsoft.com/office/drawing/2014/main" id="{A3574FE9-D94C-8501-7DA0-DBF22BB67FE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803" r="4" b="4"/>
          <a:stretch/>
        </p:blipFill>
        <p:spPr>
          <a:xfrm>
            <a:off x="1285438" y="1116345"/>
            <a:ext cx="2799103" cy="3866172"/>
          </a:xfrm>
          <a:prstGeom prst="rect">
            <a:avLst/>
          </a:prstGeom>
        </p:spPr>
      </p:pic>
      <p:sp>
        <p:nvSpPr>
          <p:cNvPr id="3" name="Content Placeholder 2">
            <a:extLst>
              <a:ext uri="{FF2B5EF4-FFF2-40B4-BE49-F238E27FC236}">
                <a16:creationId xmlns:a16="http://schemas.microsoft.com/office/drawing/2014/main" id="{703022AD-C42F-A5C4-07DD-2F856E5CEB53}"/>
              </a:ext>
            </a:extLst>
          </p:cNvPr>
          <p:cNvSpPr>
            <a:spLocks noGrp="1"/>
          </p:cNvSpPr>
          <p:nvPr>
            <p:ph idx="1"/>
          </p:nvPr>
        </p:nvSpPr>
        <p:spPr>
          <a:xfrm>
            <a:off x="5188043" y="2015732"/>
            <a:ext cx="5550355" cy="3450613"/>
          </a:xfrm>
        </p:spPr>
        <p:txBody>
          <a:bodyPr>
            <a:normAutofit/>
          </a:bodyPr>
          <a:lstStyle/>
          <a:p>
            <a:pPr>
              <a:lnSpc>
                <a:spcPct val="110000"/>
              </a:lnSpc>
            </a:pPr>
            <a:r>
              <a:rPr lang="en-US" sz="1300"/>
              <a:t>State regulated</a:t>
            </a:r>
          </a:p>
          <a:p>
            <a:pPr lvl="1">
              <a:lnSpc>
                <a:spcPct val="110000"/>
              </a:lnSpc>
            </a:pPr>
            <a:r>
              <a:rPr lang="en-US" sz="1300"/>
              <a:t>State division or department of insurance supervises, review, and govern practice of life insurance in the state borders.</a:t>
            </a:r>
          </a:p>
          <a:p>
            <a:pPr lvl="1">
              <a:lnSpc>
                <a:spcPct val="110000"/>
              </a:lnSpc>
            </a:pPr>
            <a:r>
              <a:rPr lang="en-US" sz="1300"/>
              <a:t>Often organized with compacts between state departments of insurance. This allows for simpler adoption of policies that will be sold in different states.</a:t>
            </a:r>
          </a:p>
          <a:p>
            <a:pPr lvl="1">
              <a:lnSpc>
                <a:spcPct val="110000"/>
              </a:lnSpc>
            </a:pPr>
            <a:r>
              <a:rPr lang="en-US" sz="1300"/>
              <a:t>In case of insolvent insurance companies, the department of insurance will negotiate the acquisition or liquidation of the company.  </a:t>
            </a:r>
          </a:p>
          <a:p>
            <a:pPr lvl="1">
              <a:lnSpc>
                <a:spcPct val="110000"/>
              </a:lnSpc>
            </a:pPr>
            <a:r>
              <a:rPr lang="en-US" sz="1300"/>
              <a:t>Insurance is backed by the Colorado Life and Health Insurance Protection Association.  Limits apply to variable contracts. **</a:t>
            </a:r>
          </a:p>
          <a:p>
            <a:pPr lvl="1">
              <a:lnSpc>
                <a:spcPct val="110000"/>
              </a:lnSpc>
            </a:pPr>
            <a:r>
              <a:rPr lang="en-US" sz="1300"/>
              <a:t>Federal law will define if a company is a stock or mutual company. </a:t>
            </a:r>
          </a:p>
        </p:txBody>
      </p:sp>
      <p:pic>
        <p:nvPicPr>
          <p:cNvPr id="21" name="Picture 20">
            <a:extLst>
              <a:ext uri="{FF2B5EF4-FFF2-40B4-BE49-F238E27FC236}">
                <a16:creationId xmlns:a16="http://schemas.microsoft.com/office/drawing/2014/main" id="{DD8AF6BD-5D32-4F8F-98B6-05F8A4390C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B47013E4-D33D-425E-B32E-DE7D5CB5F3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3592230-B465-40C2-1E20-6AFD3A4B12CA}"/>
              </a:ext>
            </a:extLst>
          </p:cNvPr>
          <p:cNvSpPr txBox="1"/>
          <p:nvPr/>
        </p:nvSpPr>
        <p:spPr>
          <a:xfrm>
            <a:off x="1463311" y="4782462"/>
            <a:ext cx="262123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chocolatedisco/459612343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4" name="Picture 3" descr="A black and white logo&#10;&#10;Description automatically generated">
            <a:extLst>
              <a:ext uri="{FF2B5EF4-FFF2-40B4-BE49-F238E27FC236}">
                <a16:creationId xmlns:a16="http://schemas.microsoft.com/office/drawing/2014/main" id="{90D01CA9-09B0-6F98-566C-815777F809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116101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6C33-C7B4-C876-A71C-137799E9DEB0}"/>
              </a:ext>
            </a:extLst>
          </p:cNvPr>
          <p:cNvSpPr>
            <a:spLocks noGrp="1"/>
          </p:cNvSpPr>
          <p:nvPr>
            <p:ph type="title"/>
          </p:nvPr>
        </p:nvSpPr>
        <p:spPr/>
        <p:txBody>
          <a:bodyPr/>
          <a:lstStyle/>
          <a:p>
            <a:pPr algn="ctr"/>
            <a:r>
              <a:rPr lang="en-US" dirty="0"/>
              <a:t>Colorado Life and Health Insurance Protection Association. </a:t>
            </a:r>
          </a:p>
        </p:txBody>
      </p:sp>
      <p:sp>
        <p:nvSpPr>
          <p:cNvPr id="3" name="Content Placeholder 2">
            <a:extLst>
              <a:ext uri="{FF2B5EF4-FFF2-40B4-BE49-F238E27FC236}">
                <a16:creationId xmlns:a16="http://schemas.microsoft.com/office/drawing/2014/main" id="{670DBBEE-520B-7571-0AC8-DF49B02242BF}"/>
              </a:ext>
            </a:extLst>
          </p:cNvPr>
          <p:cNvSpPr>
            <a:spLocks noGrp="1"/>
          </p:cNvSpPr>
          <p:nvPr>
            <p:ph idx="1"/>
          </p:nvPr>
        </p:nvSpPr>
        <p:spPr/>
        <p:txBody>
          <a:bodyPr>
            <a:normAutofit fontScale="70000" lnSpcReduction="20000"/>
          </a:bodyPr>
          <a:lstStyle/>
          <a:p>
            <a:r>
              <a:rPr lang="en-US" dirty="0"/>
              <a:t>**The Association provides coverage up to $300,000 for life insurance benefits; $100,000 in net cash surrender or withdrawal for life insurance; $100,000 for coverages not defined as disability, basic hospital, medical and surgical, or major medical insurance or long term care insurance; $300,000 for disability insurance; $300,000 for long term care insurance; $500,000 for basic hospital, medical and surgical, or major medical insurance; and $250,000 in present value of annuity benefits, including net cash surrender and net cash withdrawal values. The Association does not provide coverage for unallocated annuities.</a:t>
            </a:r>
          </a:p>
          <a:p>
            <a:endParaRPr lang="en-US" dirty="0"/>
          </a:p>
          <a:p>
            <a:r>
              <a:rPr lang="en-US" dirty="0"/>
              <a:t>With respect to each payee of a structured settlement annuity, $250,000 of present value annuity benefits, in the aggregate, including net cash surrender and net cash withdrawal values.</a:t>
            </a:r>
          </a:p>
          <a:p>
            <a:endParaRPr lang="en-US" dirty="0"/>
          </a:p>
          <a:p>
            <a:r>
              <a:rPr lang="en-US" dirty="0"/>
              <a:t>The Association cannot expend more than $300,000 in total, with respect to any one life, except that with respect to benefits for basic hospital, medical and surgical, or major medical insurance, the aggregate liability of the Association shall not exceed $500,000 with respect to any one individual.</a:t>
            </a:r>
          </a:p>
          <a:p>
            <a:endParaRPr lang="en-US" dirty="0"/>
          </a:p>
        </p:txBody>
      </p:sp>
      <p:pic>
        <p:nvPicPr>
          <p:cNvPr id="4" name="Picture 3" descr="A black and white logo&#10;&#10;Description automatically generated">
            <a:extLst>
              <a:ext uri="{FF2B5EF4-FFF2-40B4-BE49-F238E27FC236}">
                <a16:creationId xmlns:a16="http://schemas.microsoft.com/office/drawing/2014/main" id="{7AAB22E0-F74D-9BFA-E5B0-E5BF72A78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161750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F195-7D1C-6559-925C-A0850C6940F9}"/>
              </a:ext>
            </a:extLst>
          </p:cNvPr>
          <p:cNvSpPr>
            <a:spLocks noGrp="1"/>
          </p:cNvSpPr>
          <p:nvPr>
            <p:ph type="title"/>
          </p:nvPr>
        </p:nvSpPr>
        <p:spPr>
          <a:xfrm>
            <a:off x="1451579" y="804519"/>
            <a:ext cx="9603275" cy="1049235"/>
          </a:xfrm>
        </p:spPr>
        <p:txBody>
          <a:bodyPr>
            <a:normAutofit/>
          </a:bodyPr>
          <a:lstStyle/>
          <a:p>
            <a:r>
              <a:rPr lang="en-US" dirty="0"/>
              <a:t>a simple introduction to life insurance companies and types of policies</a:t>
            </a:r>
            <a:endParaRPr lang="en-US"/>
          </a:p>
        </p:txBody>
      </p:sp>
      <p:sp>
        <p:nvSpPr>
          <p:cNvPr id="3" name="Content Placeholder 2">
            <a:extLst>
              <a:ext uri="{FF2B5EF4-FFF2-40B4-BE49-F238E27FC236}">
                <a16:creationId xmlns:a16="http://schemas.microsoft.com/office/drawing/2014/main" id="{4ACD3FEF-8A8A-EAAE-B91E-0E156F36EE8A}"/>
              </a:ext>
            </a:extLst>
          </p:cNvPr>
          <p:cNvSpPr>
            <a:spLocks noGrp="1"/>
          </p:cNvSpPr>
          <p:nvPr>
            <p:ph idx="1"/>
          </p:nvPr>
        </p:nvSpPr>
        <p:spPr>
          <a:xfrm>
            <a:off x="1451579" y="2015734"/>
            <a:ext cx="4158849" cy="3450613"/>
          </a:xfrm>
        </p:spPr>
        <p:txBody>
          <a:bodyPr>
            <a:normAutofit/>
          </a:bodyPr>
          <a:lstStyle/>
          <a:p>
            <a:pPr>
              <a:lnSpc>
                <a:spcPct val="110000"/>
              </a:lnSpc>
            </a:pPr>
            <a:r>
              <a:rPr lang="en-US" sz="1400" dirty="0"/>
              <a:t>Ratings organizations</a:t>
            </a:r>
          </a:p>
          <a:p>
            <a:pPr lvl="1">
              <a:lnSpc>
                <a:spcPct val="110000"/>
              </a:lnSpc>
            </a:pPr>
            <a:r>
              <a:rPr lang="en-US" sz="1400" dirty="0"/>
              <a:t>Five independent agencies—A.M. Best, Fitch, Moody’s and Standard &amp; Poor’s—rate the financial strength of insurance companies. Each has its own rating scale, its own rating standards, its own population of rated companies, and its own distribution of companies across its scale.</a:t>
            </a:r>
          </a:p>
          <a:p>
            <a:pPr lvl="1">
              <a:lnSpc>
                <a:spcPct val="110000"/>
              </a:lnSpc>
            </a:pPr>
            <a:r>
              <a:rPr lang="en-US" sz="1400" dirty="0"/>
              <a:t>The COMDEX rating system is a compilation of the top 4 ratings agencies/services that is reported as a whole number between 0 and 100.</a:t>
            </a:r>
          </a:p>
          <a:p>
            <a:pPr lvl="1">
              <a:lnSpc>
                <a:spcPct val="110000"/>
              </a:lnSpc>
            </a:pPr>
            <a:endParaRPr lang="en-US" sz="1400" dirty="0"/>
          </a:p>
        </p:txBody>
      </p:sp>
      <p:grpSp>
        <p:nvGrpSpPr>
          <p:cNvPr id="10" name="Group 9">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1" name="Rectangle 10">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3D five star rating symbol">
            <a:extLst>
              <a:ext uri="{FF2B5EF4-FFF2-40B4-BE49-F238E27FC236}">
                <a16:creationId xmlns:a16="http://schemas.microsoft.com/office/drawing/2014/main" id="{71042AC4-56CA-D15B-25EA-F56945C5A40F}"/>
              </a:ext>
            </a:extLst>
          </p:cNvPr>
          <p:cNvPicPr>
            <a:picLocks noChangeAspect="1"/>
          </p:cNvPicPr>
          <p:nvPr/>
        </p:nvPicPr>
        <p:blipFill rotWithShape="1">
          <a:blip r:embed="rId2">
            <a:extLst>
              <a:ext uri="{28A0092B-C50C-407E-A947-70E740481C1C}">
                <a14:useLocalDpi xmlns:a14="http://schemas.microsoft.com/office/drawing/2010/main" val="0"/>
              </a:ext>
            </a:extLst>
          </a:blip>
          <a:srcRect l="617" r="813" b="3"/>
          <a:stretch/>
        </p:blipFill>
        <p:spPr>
          <a:xfrm>
            <a:off x="6277257" y="2174242"/>
            <a:ext cx="4613872" cy="3124351"/>
          </a:xfrm>
          <a:prstGeom prst="rect">
            <a:avLst/>
          </a:prstGeom>
        </p:spPr>
      </p:pic>
      <p:pic>
        <p:nvPicPr>
          <p:cNvPr id="4" name="Picture 3" descr="A black and white logo&#10;&#10;Description automatically generated">
            <a:extLst>
              <a:ext uri="{FF2B5EF4-FFF2-40B4-BE49-F238E27FC236}">
                <a16:creationId xmlns:a16="http://schemas.microsoft.com/office/drawing/2014/main" id="{C38DBAF0-011C-D79A-B2C6-D2FE4DA00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237729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46B95-DE83-FACC-1D5E-89C547004C05}"/>
              </a:ext>
            </a:extLst>
          </p:cNvPr>
          <p:cNvSpPr>
            <a:spLocks noGrp="1"/>
          </p:cNvSpPr>
          <p:nvPr>
            <p:ph type="title"/>
          </p:nvPr>
        </p:nvSpPr>
        <p:spPr>
          <a:xfrm>
            <a:off x="1451579" y="804519"/>
            <a:ext cx="9603275" cy="1049235"/>
          </a:xfrm>
        </p:spPr>
        <p:txBody>
          <a:bodyPr>
            <a:normAutofit/>
          </a:bodyPr>
          <a:lstStyle/>
          <a:p>
            <a:r>
              <a:rPr lang="en-US" dirty="0"/>
              <a:t>Two types of life insurance policies; Term and Permanent</a:t>
            </a:r>
          </a:p>
        </p:txBody>
      </p:sp>
      <p:sp>
        <p:nvSpPr>
          <p:cNvPr id="3" name="Content Placeholder 2">
            <a:extLst>
              <a:ext uri="{FF2B5EF4-FFF2-40B4-BE49-F238E27FC236}">
                <a16:creationId xmlns:a16="http://schemas.microsoft.com/office/drawing/2014/main" id="{DA474EAF-8BDC-C245-2C2F-483A69FB25BA}"/>
              </a:ext>
            </a:extLst>
          </p:cNvPr>
          <p:cNvSpPr>
            <a:spLocks noGrp="1"/>
          </p:cNvSpPr>
          <p:nvPr>
            <p:ph idx="1"/>
          </p:nvPr>
        </p:nvSpPr>
        <p:spPr>
          <a:xfrm>
            <a:off x="1451579" y="2015734"/>
            <a:ext cx="5435733" cy="3450613"/>
          </a:xfrm>
        </p:spPr>
        <p:txBody>
          <a:bodyPr>
            <a:normAutofit/>
          </a:bodyPr>
          <a:lstStyle/>
          <a:p>
            <a:pPr>
              <a:lnSpc>
                <a:spcPct val="110000"/>
              </a:lnSpc>
            </a:pPr>
            <a:r>
              <a:rPr lang="en-US" sz="1100"/>
              <a:t>Term.   (The simple life insurance.)</a:t>
            </a:r>
          </a:p>
          <a:p>
            <a:pPr lvl="1">
              <a:lnSpc>
                <a:spcPct val="110000"/>
              </a:lnSpc>
            </a:pPr>
            <a:r>
              <a:rPr lang="en-US" sz="1100"/>
              <a:t>Individually owned term life insurance </a:t>
            </a:r>
          </a:p>
          <a:p>
            <a:pPr lvl="2">
              <a:lnSpc>
                <a:spcPct val="110000"/>
              </a:lnSpc>
            </a:pPr>
            <a:r>
              <a:rPr lang="en-US" sz="1100"/>
              <a:t>Issued for a set number of years such as 10, 20 or 30 years or as an annual renewable term policy.  It will pay a death benefit to the named beneficiary if the insured dies during the term of years outlined in the policy.</a:t>
            </a:r>
          </a:p>
          <a:p>
            <a:pPr lvl="2">
              <a:lnSpc>
                <a:spcPct val="110000"/>
              </a:lnSpc>
            </a:pPr>
            <a:r>
              <a:rPr lang="en-US" sz="1100"/>
              <a:t>Coverage may be extended at a higher cost after the fixed number of years has expired.</a:t>
            </a:r>
          </a:p>
          <a:p>
            <a:pPr lvl="2">
              <a:lnSpc>
                <a:spcPct val="110000"/>
              </a:lnSpc>
            </a:pPr>
            <a:r>
              <a:rPr lang="en-US" sz="1100"/>
              <a:t>Some offer guaranteed convertibility to a permanent policy during the term years and before a specific age such as age 70.  The convertibility may be to a limited number of permanent policies with poorer interest options or higher cost assumptions or may be convertible to any policy offered by the company at the time conversion is requested.  </a:t>
            </a:r>
          </a:p>
          <a:p>
            <a:pPr lvl="1">
              <a:lnSpc>
                <a:spcPct val="110000"/>
              </a:lnSpc>
            </a:pPr>
            <a:r>
              <a:rPr lang="en-US" sz="1100"/>
              <a:t>Group term is issued as a certificate of coverage vs a policy under a group that is organized for a reason other than to buy insurance, such as an employer who offers such coverage as a benefit. </a:t>
            </a:r>
          </a:p>
        </p:txBody>
      </p:sp>
      <p:grpSp>
        <p:nvGrpSpPr>
          <p:cNvPr id="10" name="Group 9">
            <a:extLst>
              <a:ext uri="{FF2B5EF4-FFF2-40B4-BE49-F238E27FC236}">
                <a16:creationId xmlns:a16="http://schemas.microsoft.com/office/drawing/2014/main" id="{FEB7DF70-0A31-4A61-9C8B-3333776A1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90413" y="2012810"/>
            <a:ext cx="3668069" cy="3453535"/>
            <a:chOff x="7807230" y="2012810"/>
            <a:chExt cx="3251252" cy="3459865"/>
          </a:xfrm>
        </p:grpSpPr>
        <p:sp>
          <p:nvSpPr>
            <p:cNvPr id="11" name="Rectangle 10">
              <a:extLst>
                <a:ext uri="{FF2B5EF4-FFF2-40B4-BE49-F238E27FC236}">
                  <a16:creationId xmlns:a16="http://schemas.microsoft.com/office/drawing/2014/main" id="{47926867-8D58-4875-8B76-E87E5BE825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F6663C-0F32-4FB9-B549-C2757F49F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Hourglass and a calendar">
            <a:extLst>
              <a:ext uri="{FF2B5EF4-FFF2-40B4-BE49-F238E27FC236}">
                <a16:creationId xmlns:a16="http://schemas.microsoft.com/office/drawing/2014/main" id="{0B4C8DC9-7EBA-5CC4-5A1B-C5BCA34E1EA0}"/>
              </a:ext>
            </a:extLst>
          </p:cNvPr>
          <p:cNvPicPr>
            <a:picLocks noChangeAspect="1"/>
          </p:cNvPicPr>
          <p:nvPr/>
        </p:nvPicPr>
        <p:blipFill rotWithShape="1">
          <a:blip r:embed="rId2">
            <a:extLst>
              <a:ext uri="{28A0092B-C50C-407E-A947-70E740481C1C}">
                <a14:useLocalDpi xmlns:a14="http://schemas.microsoft.com/office/drawing/2010/main" val="0"/>
              </a:ext>
            </a:extLst>
          </a:blip>
          <a:srcRect l="28440"/>
          <a:stretch/>
        </p:blipFill>
        <p:spPr>
          <a:xfrm>
            <a:off x="7554139" y="2174242"/>
            <a:ext cx="3336989" cy="3124351"/>
          </a:xfrm>
          <a:prstGeom prst="rect">
            <a:avLst/>
          </a:prstGeom>
        </p:spPr>
      </p:pic>
      <p:pic>
        <p:nvPicPr>
          <p:cNvPr id="4" name="Picture 3" descr="A black and white logo&#10;&#10;Description automatically generated">
            <a:extLst>
              <a:ext uri="{FF2B5EF4-FFF2-40B4-BE49-F238E27FC236}">
                <a16:creationId xmlns:a16="http://schemas.microsoft.com/office/drawing/2014/main" id="{801717ED-C985-5A5A-B264-21D4F21C6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1128" y="6252796"/>
            <a:ext cx="1125685" cy="511888"/>
          </a:xfrm>
          <a:prstGeom prst="rect">
            <a:avLst/>
          </a:prstGeom>
        </p:spPr>
      </p:pic>
    </p:spTree>
    <p:extLst>
      <p:ext uri="{BB962C8B-B14F-4D97-AF65-F5344CB8AC3E}">
        <p14:creationId xmlns:p14="http://schemas.microsoft.com/office/powerpoint/2010/main" val="2721477078"/>
      </p:ext>
    </p:extLst>
  </p:cSld>
  <p:clrMapOvr>
    <a:masterClrMapping/>
  </p:clrMapOvr>
</p:sld>
</file>

<file path=ppt/theme/theme1.xml><?xml version="1.0" encoding="utf-8"?>
<a:theme xmlns:a="http://schemas.openxmlformats.org/drawingml/2006/main" name="Gallery">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656</TotalTime>
  <Words>1535</Words>
  <Application>Microsoft Macintosh PowerPoint</Application>
  <PresentationFormat>Widescreen</PresentationFormat>
  <Paragraphs>91</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Gill Sans MT</vt:lpstr>
      <vt:lpstr>Gallery</vt:lpstr>
      <vt:lpstr>Office Theme</vt:lpstr>
      <vt:lpstr>PowerPoint Presentation</vt:lpstr>
      <vt:lpstr>Life Insurance in the 2023 Estate Plan  Life insurance isn’t for the people who die. It’s for the people* who live.</vt:lpstr>
      <vt:lpstr>Today we will review varies components of life insurance forms and insuring organizations as well as the use of life insurance.</vt:lpstr>
      <vt:lpstr>a simple introduction to life insurance companies and types of policies</vt:lpstr>
      <vt:lpstr>a simple introduction to life insurance companies and types of policies</vt:lpstr>
      <vt:lpstr>a simple introduction to life insurance companies and types of policies</vt:lpstr>
      <vt:lpstr>Colorado Life and Health Insurance Protection Association. </vt:lpstr>
      <vt:lpstr>a simple introduction to life insurance companies and types of policies</vt:lpstr>
      <vt:lpstr>Two types of life insurance policies; Term and Permanent</vt:lpstr>
      <vt:lpstr>Two types of life insurance policies; Term and Permanent</vt:lpstr>
      <vt:lpstr>Whole Life Guaranteed &amp; designed to last the “Whole Life” of the insured</vt:lpstr>
      <vt:lpstr>Universal Life (UL) </vt:lpstr>
      <vt:lpstr>UL  variations</vt:lpstr>
      <vt:lpstr>Permanent life insurance Cash value </vt:lpstr>
      <vt:lpstr>Second to die permanent life insurance </vt:lpstr>
      <vt:lpstr>Use of life insurance in an estate plan</vt:lpstr>
      <vt:lpstr>Use of life insurance in an estate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Insurance in the 2023 Estate Plan  Life insurance isn’t for the people who die. It’s for the people* who live.</dc:title>
  <dc:creator>Russell Porter</dc:creator>
  <cp:lastModifiedBy>Stephanie Hill</cp:lastModifiedBy>
  <cp:revision>3</cp:revision>
  <dcterms:created xsi:type="dcterms:W3CDTF">2023-08-16T15:25:55Z</dcterms:created>
  <dcterms:modified xsi:type="dcterms:W3CDTF">2023-09-11T16:58:19Z</dcterms:modified>
</cp:coreProperties>
</file>