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323" r:id="rId3"/>
    <p:sldId id="372" r:id="rId4"/>
    <p:sldId id="373" r:id="rId5"/>
    <p:sldId id="374" r:id="rId6"/>
    <p:sldId id="375" r:id="rId7"/>
    <p:sldId id="281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6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73605" autoAdjust="0"/>
  </p:normalViewPr>
  <p:slideViewPr>
    <p:cSldViewPr>
      <p:cViewPr varScale="1">
        <p:scale>
          <a:sx n="92" d="100"/>
          <a:sy n="92" d="100"/>
        </p:scale>
        <p:origin x="29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7" d="100"/>
          <a:sy n="27" d="100"/>
        </p:scale>
        <p:origin x="-1109" y="-87"/>
      </p:cViewPr>
      <p:guideLst>
        <p:guide orient="horz" pos="2196"/>
        <p:guide pos="2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402EBD-6B60-8725-4607-2D88343243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2362">
              <a:defRPr sz="1000" i="1"/>
            </a:lvl1pPr>
          </a:lstStyle>
          <a:p>
            <a:pPr>
              <a:defRPr/>
            </a:pPr>
            <a:r>
              <a:rPr lang="en-US"/>
              <a:t>Estate Planning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1D34009-6661-F3BB-4B28-D8F89FC524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236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772876-FFBE-7DFE-A4C1-8A3BA488A7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2362">
              <a:defRPr sz="1000" i="1"/>
            </a:lvl1pPr>
          </a:lstStyle>
          <a:p>
            <a:pPr>
              <a:defRPr/>
            </a:pPr>
            <a:r>
              <a:rPr lang="en-US"/>
              <a:t>Kurt Hofgard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5C17A41-838E-78AB-0FE8-A2A1A54A55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i="1"/>
            </a:lvl1pPr>
          </a:lstStyle>
          <a:p>
            <a:pPr>
              <a:defRPr/>
            </a:pPr>
            <a:fld id="{20667877-AD38-144D-841A-84991347B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C81805E-6415-C001-6D6B-5FF4CEBADF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236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5676BA-FC5B-A17E-335B-3074F426BF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236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5637E7C-9A6A-0265-C4AA-C4A7418C657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7B3674-0743-5D7E-0F5F-AD58D69F33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823" tIns="46912" rIns="93823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FE1A1B9-C379-1211-091B-32EF85978A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236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EC2B371-3DF1-69EB-9C2A-38748ABD4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i="1"/>
            </a:lvl1pPr>
          </a:lstStyle>
          <a:p>
            <a:pPr>
              <a:defRPr/>
            </a:pPr>
            <a:fld id="{BD8ABBCC-4510-664E-BCB9-5FE6AA2B8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A941D93-E04B-B599-B3FC-1DE5EA4EE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D2B4D3F-ACE6-BADD-4C6B-25BB6E9CD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0D45CDE-CC2A-F735-4D62-128060F8A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6B753A-81A5-8E41-B075-4650739EF72E}" type="slidenum">
              <a:rPr lang="en-US" altLang="en-US" sz="1000" smtClean="0"/>
              <a:pPr/>
              <a:t>1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F9AC0FC-13BA-5A63-CEDD-BC4D2EF22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B6DDBE3-4211-650F-C02B-B5FA4D546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D465CE1-24AA-1674-6E88-AFBF38D75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5251BB-CD27-FE47-8F21-ACDCD5BE9AD1}" type="slidenum">
              <a:rPr lang="en-US" altLang="en-US" sz="1000" smtClean="0"/>
              <a:pPr/>
              <a:t>2</a:t>
            </a:fld>
            <a:endParaRPr lang="en-US" alt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AE05E0F2-202E-9203-D6B2-8915D296393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0"/>
            <a:ext cx="1465263" cy="2182813"/>
            <a:chOff x="96" y="1440"/>
            <a:chExt cx="922" cy="1375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577FD66B-89D8-3890-C499-2C0C22F5F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8BCCAC38-F3B2-10A6-12FC-424490C8035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>
                  <a:gd name="T0" fmla="*/ 370 w 742"/>
                  <a:gd name="T1" fmla="*/ 0 h 1110"/>
                  <a:gd name="T2" fmla="*/ 0 w 742"/>
                  <a:gd name="T3" fmla="*/ 554 h 1110"/>
                  <a:gd name="T4" fmla="*/ 370 w 742"/>
                  <a:gd name="T5" fmla="*/ 1109 h 1110"/>
                  <a:gd name="T6" fmla="*/ 741 w 742"/>
                  <a:gd name="T7" fmla="*/ 554 h 1110"/>
                  <a:gd name="T8" fmla="*/ 370 w 742"/>
                  <a:gd name="T9" fmla="*/ 0 h 1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C74B3CED-A20F-4EAB-66F5-30A6DEBDC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41C1AA34-8E8F-8726-88FC-5594CBB87F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>
                    <a:gd name="T0" fmla="*/ 0 w 457"/>
                    <a:gd name="T1" fmla="*/ 136 h 688"/>
                    <a:gd name="T2" fmla="*/ 0 w 457"/>
                    <a:gd name="T3" fmla="*/ 0 h 688"/>
                    <a:gd name="T4" fmla="*/ 456 w 457"/>
                    <a:gd name="T5" fmla="*/ 687 h 688"/>
                    <a:gd name="T6" fmla="*/ 365 w 457"/>
                    <a:gd name="T7" fmla="*/ 687 h 688"/>
                    <a:gd name="T8" fmla="*/ 0 w 457"/>
                    <a:gd name="T9" fmla="*/ 136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4">
                  <a:extLst>
                    <a:ext uri="{FF2B5EF4-FFF2-40B4-BE49-F238E27FC236}">
                      <a16:creationId xmlns:a16="http://schemas.microsoft.com/office/drawing/2014/main" id="{0CCC8AEA-97D3-602B-3603-2226E4F427F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>
                    <a:gd name="T0" fmla="*/ 456 w 457"/>
                    <a:gd name="T1" fmla="*/ 0 h 688"/>
                    <a:gd name="T2" fmla="*/ 456 w 457"/>
                    <a:gd name="T3" fmla="*/ 136 h 688"/>
                    <a:gd name="T4" fmla="*/ 90 w 457"/>
                    <a:gd name="T5" fmla="*/ 687 h 688"/>
                    <a:gd name="T6" fmla="*/ 0 w 457"/>
                    <a:gd name="T7" fmla="*/ 687 h 688"/>
                    <a:gd name="T8" fmla="*/ 456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6A272F3E-AD70-6495-B45A-C8622CE36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16D2C374-4163-D77B-3E1F-1D91E88B005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>
                    <a:gd name="T0" fmla="*/ 365 w 457"/>
                    <a:gd name="T1" fmla="*/ 0 h 688"/>
                    <a:gd name="T2" fmla="*/ 456 w 457"/>
                    <a:gd name="T3" fmla="*/ 0 h 688"/>
                    <a:gd name="T4" fmla="*/ 0 w 457"/>
                    <a:gd name="T5" fmla="*/ 687 h 688"/>
                    <a:gd name="T6" fmla="*/ 0 w 457"/>
                    <a:gd name="T7" fmla="*/ 550 h 688"/>
                    <a:gd name="T8" fmla="*/ 365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814CF8C5-D2CF-5D5F-986B-EAE40A4434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>
                    <a:gd name="T0" fmla="*/ 90 w 457"/>
                    <a:gd name="T1" fmla="*/ 0 h 688"/>
                    <a:gd name="T2" fmla="*/ 456 w 457"/>
                    <a:gd name="T3" fmla="*/ 550 h 688"/>
                    <a:gd name="T4" fmla="*/ 456 w 457"/>
                    <a:gd name="T5" fmla="*/ 687 h 688"/>
                    <a:gd name="T6" fmla="*/ 0 w 457"/>
                    <a:gd name="T7" fmla="*/ 0 h 688"/>
                    <a:gd name="T8" fmla="*/ 90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E718A90F-5736-13AC-039E-E2222A354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A3A9E152-F8E7-A11D-6DAF-15C9E594C1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F9276A9B-4557-9E1E-0641-3AE7B5CEDC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12">
                <a:extLst>
                  <a:ext uri="{FF2B5EF4-FFF2-40B4-BE49-F238E27FC236}">
                    <a16:creationId xmlns:a16="http://schemas.microsoft.com/office/drawing/2014/main" id="{243B67FA-B8AD-268A-C2B7-379EBFFFE4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0F6C3C9C-5DC5-4267-E60A-191D2B1589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B8CF5238-1C61-EC2D-BE55-26B7F764C1E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FDC4905-1A6C-A88B-17E7-0F9F88E9D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3DE5AD9-7863-0361-3122-A4D10E685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01AE-3CF9-A145-88B0-29906F5B0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62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F14FB6B-7586-77B0-FE63-2E7F77AD7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33B92F3-ECF6-B70D-B30F-5F994611B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81CE91F-9AE4-D327-4DAD-328914F61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8B37-5325-344F-8CF4-CEB330630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47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0901404-FE4F-EBB9-1099-9E86F6BC9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E67E663-2F2D-E840-1EDE-42A1DF77B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9608FB7-6F4E-44C8-A3F8-4BE23B716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3DB1-3D9E-EC43-922D-044818BF5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2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6B6B2E9D-DFAC-7776-F8B0-6CD440E00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79AC7A1-AE8A-941B-9558-FFC0D1507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65D7B18-0C4C-33EC-1B6E-8086C6FB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3A5D-2C26-2C4B-BF6C-7B25E30A9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53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026FF28-9907-B827-DAB1-C540AA68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657FB11-7D7F-CBA0-357A-4F19DAB70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83B9501-76DD-614D-7B7B-28F70983C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67BB-D07F-1046-B2C7-C405B9E4D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1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F0786F7-FD33-F42D-DADD-61CF4FF05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1260B7C-BF57-C866-5E08-8E1EC2D4D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74653AD-E47E-BC45-606C-CBDA6312F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093D-6B55-914A-A181-B0B03F8C2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4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DC32DA9-814C-FFD3-0E45-086461B42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AB33390-CF05-5118-F418-E5323FBCE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D353311-C63E-A567-570F-C27C7D9C9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76F4-5859-BB4D-8E89-500EC368C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1AFD665-CA7E-E635-854D-89335259E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159EAA2-517B-02E3-91C3-D81D8182C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89F70EB-55A9-E3B3-D1D4-48253F19E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95D3-9C8D-B14A-B88E-0A77A076A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5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A17148A-5786-6729-9303-4546CB20A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6941693-D863-2F49-3E1B-53A539EA2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B477679-DFB5-90A9-1CBF-622C0E9CF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18E4-677B-9743-BB78-C6CDFFADC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CC8ABB7-7F2A-5152-4014-AC4768A36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F49799F8-E3DF-F860-47D0-913D01FA2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C69B23C-909A-BFB4-7058-ECA2BDC39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6087-6F98-7F40-8267-933624556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CF9CC2A-72D5-4BD7-C7E9-F495B7CA7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26BA2DB-3C51-9592-D213-8F3960E58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B740B2C-2779-2919-D8C1-37164CA1E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D08B-3545-CD4B-8983-8049A6BB8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FC6331E6-915F-8F95-83BC-21B5D36D8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7CC67A5-986D-366B-5990-26405810C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AB048C5C-C7B5-A7BE-976B-2C7813452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C2E9-7ECA-3148-B9A9-EF61C1A5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46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D7E38A5-A84B-2291-EFAF-83CF58D2A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72D3FF8-6973-9F17-D7EC-4C6832CDE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43A76F4-00CD-5C47-1473-9B3A01B3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F8E9-CE59-9B42-8933-B47A71A05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5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B5C08BE-CFE9-B02F-F433-FB652BA22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2A8B5BE-D027-049B-BF4C-68F7F424B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796EB16F-87A1-D951-CB6C-D4D5D974A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C337-6253-D840-9E91-69689C526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4D47A153-54C2-2F52-4D20-9F8153E49396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276225"/>
            <a:ext cx="1262063" cy="1601788"/>
            <a:chOff x="128" y="174"/>
            <a:chExt cx="794" cy="1009"/>
          </a:xfrm>
        </p:grpSpPr>
        <p:grpSp>
          <p:nvGrpSpPr>
            <p:cNvPr id="1032" name="Group 9">
              <a:extLst>
                <a:ext uri="{FF2B5EF4-FFF2-40B4-BE49-F238E27FC236}">
                  <a16:creationId xmlns:a16="http://schemas.microsoft.com/office/drawing/2014/main" id="{51996708-673A-3795-A33B-64699D499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038" name="Freeform 2">
                <a:extLst>
                  <a:ext uri="{FF2B5EF4-FFF2-40B4-BE49-F238E27FC236}">
                    <a16:creationId xmlns:a16="http://schemas.microsoft.com/office/drawing/2014/main" id="{027CCADE-E56D-7808-F048-3257C714847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>
                  <a:gd name="T0" fmla="*/ 299 w 599"/>
                  <a:gd name="T1" fmla="*/ 0 h 815"/>
                  <a:gd name="T2" fmla="*/ 0 w 599"/>
                  <a:gd name="T3" fmla="*/ 407 h 815"/>
                  <a:gd name="T4" fmla="*/ 299 w 599"/>
                  <a:gd name="T5" fmla="*/ 814 h 815"/>
                  <a:gd name="T6" fmla="*/ 598 w 599"/>
                  <a:gd name="T7" fmla="*/ 407 h 815"/>
                  <a:gd name="T8" fmla="*/ 299 w 599"/>
                  <a:gd name="T9" fmla="*/ 0 h 8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9" name="Group 5">
                <a:extLst>
                  <a:ext uri="{FF2B5EF4-FFF2-40B4-BE49-F238E27FC236}">
                    <a16:creationId xmlns:a16="http://schemas.microsoft.com/office/drawing/2014/main" id="{429805D2-310A-8A61-04C9-105A6DE9E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" name="Freeform 3">
                  <a:extLst>
                    <a:ext uri="{FF2B5EF4-FFF2-40B4-BE49-F238E27FC236}">
                      <a16:creationId xmlns:a16="http://schemas.microsoft.com/office/drawing/2014/main" id="{8B37DD15-7EC1-D547-D4CD-2A7DAB888E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>
                    <a:gd name="T0" fmla="*/ 0 w 369"/>
                    <a:gd name="T1" fmla="*/ 100 h 505"/>
                    <a:gd name="T2" fmla="*/ 0 w 369"/>
                    <a:gd name="T3" fmla="*/ 0 h 505"/>
                    <a:gd name="T4" fmla="*/ 368 w 369"/>
                    <a:gd name="T5" fmla="*/ 504 h 505"/>
                    <a:gd name="T6" fmla="*/ 295 w 369"/>
                    <a:gd name="T7" fmla="*/ 504 h 505"/>
                    <a:gd name="T8" fmla="*/ 0 w 369"/>
                    <a:gd name="T9" fmla="*/ 10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4">
                  <a:extLst>
                    <a:ext uri="{FF2B5EF4-FFF2-40B4-BE49-F238E27FC236}">
                      <a16:creationId xmlns:a16="http://schemas.microsoft.com/office/drawing/2014/main" id="{66E2952E-0D56-5326-C540-0E44492F11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>
                    <a:gd name="T0" fmla="*/ 368 w 369"/>
                    <a:gd name="T1" fmla="*/ 0 h 505"/>
                    <a:gd name="T2" fmla="*/ 368 w 369"/>
                    <a:gd name="T3" fmla="*/ 100 h 505"/>
                    <a:gd name="T4" fmla="*/ 73 w 369"/>
                    <a:gd name="T5" fmla="*/ 504 h 505"/>
                    <a:gd name="T6" fmla="*/ 0 w 369"/>
                    <a:gd name="T7" fmla="*/ 504 h 505"/>
                    <a:gd name="T8" fmla="*/ 368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8">
                <a:extLst>
                  <a:ext uri="{FF2B5EF4-FFF2-40B4-BE49-F238E27FC236}">
                    <a16:creationId xmlns:a16="http://schemas.microsoft.com/office/drawing/2014/main" id="{04D2F88B-B017-4C31-9918-4BB8F214A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041" name="Freeform 6">
                  <a:extLst>
                    <a:ext uri="{FF2B5EF4-FFF2-40B4-BE49-F238E27FC236}">
                      <a16:creationId xmlns:a16="http://schemas.microsoft.com/office/drawing/2014/main" id="{6A35A5D0-F0BB-F121-C249-525D4312FFB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>
                    <a:gd name="T0" fmla="*/ 295 w 369"/>
                    <a:gd name="T1" fmla="*/ 0 h 505"/>
                    <a:gd name="T2" fmla="*/ 368 w 369"/>
                    <a:gd name="T3" fmla="*/ 0 h 505"/>
                    <a:gd name="T4" fmla="*/ 0 w 369"/>
                    <a:gd name="T5" fmla="*/ 504 h 505"/>
                    <a:gd name="T6" fmla="*/ 0 w 369"/>
                    <a:gd name="T7" fmla="*/ 404 h 505"/>
                    <a:gd name="T8" fmla="*/ 295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Freeform 7">
                  <a:extLst>
                    <a:ext uri="{FF2B5EF4-FFF2-40B4-BE49-F238E27FC236}">
                      <a16:creationId xmlns:a16="http://schemas.microsoft.com/office/drawing/2014/main" id="{DF001BE1-35B2-1A17-CBED-C6DDB124B17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>
                    <a:gd name="T0" fmla="*/ 73 w 369"/>
                    <a:gd name="T1" fmla="*/ 0 h 505"/>
                    <a:gd name="T2" fmla="*/ 368 w 369"/>
                    <a:gd name="T3" fmla="*/ 404 h 505"/>
                    <a:gd name="T4" fmla="*/ 368 w 369"/>
                    <a:gd name="T5" fmla="*/ 504 h 505"/>
                    <a:gd name="T6" fmla="*/ 0 w 369"/>
                    <a:gd name="T7" fmla="*/ 0 h 505"/>
                    <a:gd name="T8" fmla="*/ 73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3" name="Group 14">
              <a:extLst>
                <a:ext uri="{FF2B5EF4-FFF2-40B4-BE49-F238E27FC236}">
                  <a16:creationId xmlns:a16="http://schemas.microsoft.com/office/drawing/2014/main" id="{C7ADC57E-0C0D-2610-5F73-6316F516C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3B029401-A644-BC2E-DD4C-3D040BB3AF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5129AB1B-D52F-289F-002D-FA0D899470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493F620E-F1F1-C9CA-10E7-4A0B24B180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>
                <a:extLst>
                  <a:ext uri="{FF2B5EF4-FFF2-40B4-BE49-F238E27FC236}">
                    <a16:creationId xmlns:a16="http://schemas.microsoft.com/office/drawing/2014/main" id="{965F3765-4F75-FA51-D7DC-9B59A68730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0" name="Rectangle 16">
            <a:extLst>
              <a:ext uri="{FF2B5EF4-FFF2-40B4-BE49-F238E27FC236}">
                <a16:creationId xmlns:a16="http://schemas.microsoft.com/office/drawing/2014/main" id="{B240C2D4-870A-9CA1-1546-73523B53A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867E413E-E31E-87DA-9218-8B21C145C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6ADF6459-E333-9197-D9B9-89ED90246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ABE09BDC-292F-7369-3C8F-10309377CF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(c) 2023 Hofgard &amp; Associates, P.C. Boulder, Colorado USA.  All rights reserved, reproduction </a:t>
            </a:r>
            <a:r>
              <a:rPr lang="en-US" err="1"/>
              <a:t>prohibitted</a:t>
            </a:r>
            <a:r>
              <a:rPr lang="en-US"/>
              <a:t> without permission.</a:t>
            </a:r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9FADC80D-9973-9EBB-2075-E3604EBE47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B85497-1E92-F843-A22D-E0F25C87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2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  <p:sldLayoutId id="2147484919" r:id="rId12"/>
    <p:sldLayoutId id="2147484920" r:id="rId13"/>
    <p:sldLayoutId id="214748492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fgardlaw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hofgardlaw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B3232FE-7C38-DE3F-46ED-EC8F1F1F6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48000"/>
            <a:ext cx="6781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Hofgard &amp; Associates, P.C.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Kurt C. Hofgard, JD, CLU, ChFC, AEP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/>
              <a:t>1510 28th St., Ste. 275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/>
              <a:t>Boulder, Colorado 80303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/>
              <a:t>(303) 449-0055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hlinkClick r:id="rId3"/>
              </a:rPr>
              <a:t>WWW.HOFGARDLAW.COM</a:t>
            </a:r>
            <a:endParaRPr lang="en-US" altLang="en-US" sz="2000"/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hlinkClick r:id="rId4"/>
              </a:rPr>
              <a:t>hofgardlaw@gmail.com</a:t>
            </a:r>
            <a:r>
              <a:rPr lang="en-US" altLang="en-US" sz="2000"/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C9D73BE-499A-D6E5-86BD-3B27B5454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817563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LIFE INSURANCE</a:t>
            </a:r>
            <a:br>
              <a:rPr lang="en-US" sz="2800" b="1" dirty="0"/>
            </a:br>
            <a:r>
              <a:rPr lang="en-US" sz="2800" b="1" dirty="0"/>
              <a:t>in the</a:t>
            </a:r>
            <a:br>
              <a:rPr lang="en-US" sz="2800" b="1" dirty="0"/>
            </a:br>
            <a:r>
              <a:rPr lang="en-US" sz="2800" b="1" dirty="0"/>
              <a:t>2023 ESTATE PLAN</a:t>
            </a:r>
            <a:br>
              <a:rPr lang="en-US" sz="2800" b="1" dirty="0"/>
            </a:br>
            <a:r>
              <a:rPr lang="en-US" sz="2800" b="1" u="sng" dirty="0"/>
              <a:t>Presented to:</a:t>
            </a:r>
            <a:br>
              <a:rPr lang="en-US" sz="2800" b="1" dirty="0"/>
            </a:br>
            <a:r>
              <a:rPr lang="en-US" sz="2800" b="1" dirty="0"/>
              <a:t>Boulder County</a:t>
            </a:r>
            <a:br>
              <a:rPr lang="en-US" sz="2800" b="1" dirty="0"/>
            </a:br>
            <a:r>
              <a:rPr lang="en-US" sz="2800" b="1" dirty="0"/>
              <a:t>Estate Planning Council</a:t>
            </a:r>
          </a:p>
        </p:txBody>
      </p:sp>
      <p:pic>
        <p:nvPicPr>
          <p:cNvPr id="5124" name="Picture 2" descr="A field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4F85EEC-E0C8-DF74-45CE-0FED70EB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0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>
            <a:extLst>
              <a:ext uri="{FF2B5EF4-FFF2-40B4-BE49-F238E27FC236}">
                <a16:creationId xmlns:a16="http://schemas.microsoft.com/office/drawing/2014/main" id="{4A47248E-E14B-AC38-42EB-1CC698725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LIFE INSURANCE</a:t>
            </a:r>
            <a:br>
              <a:rPr lang="en-US" sz="2400" b="1" dirty="0"/>
            </a:br>
            <a:r>
              <a:rPr lang="en-US" sz="2400" b="1" dirty="0"/>
              <a:t>in the</a:t>
            </a:r>
            <a:br>
              <a:rPr lang="en-US" sz="2400" b="1" dirty="0"/>
            </a:br>
            <a:r>
              <a:rPr lang="en-US" sz="2400" b="1" dirty="0"/>
              <a:t>2023 ESTATE PLAN</a:t>
            </a:r>
            <a:br>
              <a:rPr lang="en-US" sz="2400" b="1" dirty="0"/>
            </a:br>
            <a:r>
              <a:rPr lang="en-US" sz="2400" b="1" u="sng" dirty="0"/>
              <a:t>Presented to:</a:t>
            </a:r>
            <a:br>
              <a:rPr lang="en-US" sz="2400" b="1" dirty="0"/>
            </a:br>
            <a:r>
              <a:rPr lang="en-US" sz="2400" b="1" dirty="0"/>
              <a:t>Boulder County</a:t>
            </a:r>
            <a:br>
              <a:rPr lang="en-US" sz="2400" b="1" dirty="0"/>
            </a:br>
            <a:r>
              <a:rPr lang="en-US" sz="2400" b="1" dirty="0"/>
              <a:t>Estate Planning Council</a:t>
            </a:r>
          </a:p>
        </p:txBody>
      </p:sp>
      <p:pic>
        <p:nvPicPr>
          <p:cNvPr id="7171" name="Picture 10" descr="HofgardLogoColorSmall2012">
            <a:extLst>
              <a:ext uri="{FF2B5EF4-FFF2-40B4-BE49-F238E27FC236}">
                <a16:creationId xmlns:a16="http://schemas.microsoft.com/office/drawing/2014/main" id="{042EA77D-7DCB-B72C-307A-6A61C56C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">
            <a:extLst>
              <a:ext uri="{FF2B5EF4-FFF2-40B4-BE49-F238E27FC236}">
                <a16:creationId xmlns:a16="http://schemas.microsoft.com/office/drawing/2014/main" id="{B5350D7B-8DBE-1D3A-1234-1DF41432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08313"/>
            <a:ext cx="7696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2 Questions</a:t>
            </a:r>
          </a:p>
        </p:txBody>
      </p:sp>
      <p:sp>
        <p:nvSpPr>
          <p:cNvPr id="7173" name="Footer Placeholder 1">
            <a:extLst>
              <a:ext uri="{FF2B5EF4-FFF2-40B4-BE49-F238E27FC236}">
                <a16:creationId xmlns:a16="http://schemas.microsoft.com/office/drawing/2014/main" id="{CD3FD25D-5FC6-3A5C-0A86-8F4CA077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8CAEB76B-C649-B15D-9D58-8746B8AA1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  <p:pic>
        <p:nvPicPr>
          <p:cNvPr id="9219" name="Picture 10" descr="HofgardLogoColorSmall2012">
            <a:extLst>
              <a:ext uri="{FF2B5EF4-FFF2-40B4-BE49-F238E27FC236}">
                <a16:creationId xmlns:a16="http://schemas.microsoft.com/office/drawing/2014/main" id="{F21C76FF-0E14-3B07-7770-9AA2B892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1C3749C-4154-10C8-0820-374C2D7F7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LIFE INSURANCE</a:t>
            </a:r>
            <a:br>
              <a:rPr lang="en-US" sz="2400" b="1" dirty="0"/>
            </a:br>
            <a:r>
              <a:rPr lang="en-US" sz="2400" b="1" dirty="0"/>
              <a:t>in the</a:t>
            </a:r>
            <a:br>
              <a:rPr lang="en-US" sz="2400" b="1" dirty="0"/>
            </a:br>
            <a:r>
              <a:rPr lang="en-US" sz="2400" b="1" dirty="0"/>
              <a:t>2023 ESTATE PLAN</a:t>
            </a:r>
            <a:br>
              <a:rPr lang="en-US" sz="2400" b="1" dirty="0"/>
            </a:br>
            <a:r>
              <a:rPr lang="en-US" sz="2400" b="1" u="sng" dirty="0"/>
              <a:t>Presented to:</a:t>
            </a:r>
            <a:br>
              <a:rPr lang="en-US" sz="2400" b="1" dirty="0"/>
            </a:br>
            <a:r>
              <a:rPr lang="en-US" sz="2400" b="1" dirty="0"/>
              <a:t>Boulder County</a:t>
            </a:r>
            <a:br>
              <a:rPr lang="en-US" sz="2400" b="1" dirty="0"/>
            </a:br>
            <a:r>
              <a:rPr lang="en-US" sz="2400" b="1" dirty="0"/>
              <a:t>Estate Planning Council</a:t>
            </a:r>
          </a:p>
        </p:txBody>
      </p:sp>
      <p:sp>
        <p:nvSpPr>
          <p:cNvPr id="9221" name="TextBox 7">
            <a:extLst>
              <a:ext uri="{FF2B5EF4-FFF2-40B4-BE49-F238E27FC236}">
                <a16:creationId xmlns:a16="http://schemas.microsoft.com/office/drawing/2014/main" id="{F60C8BD5-2995-ACE4-8530-D908B25A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790825"/>
            <a:ext cx="6591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1. Q: Who, on the estate planning team, should be concerned about the client’s life insurance, and why?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58463CDD-BBEC-73F6-2D1C-48DDE96D0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  <p:pic>
        <p:nvPicPr>
          <p:cNvPr id="10243" name="Picture 10" descr="HofgardLogoColorSmall2012">
            <a:extLst>
              <a:ext uri="{FF2B5EF4-FFF2-40B4-BE49-F238E27FC236}">
                <a16:creationId xmlns:a16="http://schemas.microsoft.com/office/drawing/2014/main" id="{A8976428-B308-C39E-BFAB-8DE47219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7D69A8-BAD3-EEA5-F45F-2274C2019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LIFE INSURANCE</a:t>
            </a:r>
            <a:br>
              <a:rPr lang="en-US" sz="2400" b="1" dirty="0"/>
            </a:br>
            <a:r>
              <a:rPr lang="en-US" sz="2400" b="1" dirty="0"/>
              <a:t>in the</a:t>
            </a:r>
            <a:br>
              <a:rPr lang="en-US" sz="2400" b="1" dirty="0"/>
            </a:br>
            <a:r>
              <a:rPr lang="en-US" sz="2400" b="1" dirty="0"/>
              <a:t>2023 ESTATE PLAN</a:t>
            </a:r>
            <a:br>
              <a:rPr lang="en-US" sz="2400" b="1" dirty="0"/>
            </a:br>
            <a:r>
              <a:rPr lang="en-US" sz="2400" b="1" u="sng" dirty="0"/>
              <a:t>Presented to:</a:t>
            </a:r>
            <a:br>
              <a:rPr lang="en-US" sz="2400" b="1" dirty="0"/>
            </a:br>
            <a:r>
              <a:rPr lang="en-US" sz="2400" b="1" dirty="0"/>
              <a:t>Boulder County</a:t>
            </a:r>
            <a:br>
              <a:rPr lang="en-US" sz="2400" b="1" dirty="0"/>
            </a:br>
            <a:r>
              <a:rPr lang="en-US" sz="2400" b="1" dirty="0"/>
              <a:t>Estate Planning Council</a:t>
            </a:r>
          </a:p>
        </p:txBody>
      </p:sp>
      <p:sp>
        <p:nvSpPr>
          <p:cNvPr id="10245" name="TextBox 9">
            <a:extLst>
              <a:ext uri="{FF2B5EF4-FFF2-40B4-BE49-F238E27FC236}">
                <a16:creationId xmlns:a16="http://schemas.microsoft.com/office/drawing/2014/main" id="{78356A6C-A312-5F39-DB2A-E7D160F9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790825"/>
            <a:ext cx="6591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1. A: Everyone. Attorney, Accountant, Financial Planner, Trust Officer.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4074D843-68F5-B668-55A8-882A90CEA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  <p:pic>
        <p:nvPicPr>
          <p:cNvPr id="11267" name="Picture 10" descr="HofgardLogoColorSmall2012">
            <a:extLst>
              <a:ext uri="{FF2B5EF4-FFF2-40B4-BE49-F238E27FC236}">
                <a16:creationId xmlns:a16="http://schemas.microsoft.com/office/drawing/2014/main" id="{A2646F7B-3235-DD76-08B1-86536445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3CB9440-A14E-4A61-5104-968D46A48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LIFE INSURANCE</a:t>
            </a:r>
            <a:br>
              <a:rPr lang="en-US" sz="2400" b="1" dirty="0"/>
            </a:br>
            <a:r>
              <a:rPr lang="en-US" sz="2400" b="1" dirty="0"/>
              <a:t>in the</a:t>
            </a:r>
            <a:br>
              <a:rPr lang="en-US" sz="2400" b="1" dirty="0"/>
            </a:br>
            <a:r>
              <a:rPr lang="en-US" sz="2400" b="1" dirty="0"/>
              <a:t>2023 ESTATE PLAN</a:t>
            </a:r>
            <a:br>
              <a:rPr lang="en-US" sz="2400" b="1" dirty="0"/>
            </a:br>
            <a:r>
              <a:rPr lang="en-US" sz="2400" b="1" u="sng" dirty="0"/>
              <a:t>Presented to:</a:t>
            </a:r>
            <a:br>
              <a:rPr lang="en-US" sz="2400" b="1" dirty="0"/>
            </a:br>
            <a:r>
              <a:rPr lang="en-US" sz="2400" b="1" dirty="0"/>
              <a:t>Boulder County</a:t>
            </a:r>
            <a:br>
              <a:rPr lang="en-US" sz="2400" b="1" dirty="0"/>
            </a:br>
            <a:r>
              <a:rPr lang="en-US" sz="2400" b="1" dirty="0"/>
              <a:t>Estate Planning Council</a:t>
            </a:r>
          </a:p>
        </p:txBody>
      </p:sp>
      <p:sp>
        <p:nvSpPr>
          <p:cNvPr id="11269" name="TextBox 13">
            <a:extLst>
              <a:ext uri="{FF2B5EF4-FFF2-40B4-BE49-F238E27FC236}">
                <a16:creationId xmlns:a16="http://schemas.microsoft.com/office/drawing/2014/main" id="{E2752FAC-44A0-9DB2-EEA7-54DBD896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790825"/>
            <a:ext cx="65913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2. Q: When is the right time for the estate planner to check the beneficiary, owner, and insured of a client’s insurance policy?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2E5E4051-45FF-202B-B32F-564946A10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  <p:pic>
        <p:nvPicPr>
          <p:cNvPr id="12291" name="Picture 10" descr="HofgardLogoColorSmall2012">
            <a:extLst>
              <a:ext uri="{FF2B5EF4-FFF2-40B4-BE49-F238E27FC236}">
                <a16:creationId xmlns:a16="http://schemas.microsoft.com/office/drawing/2014/main" id="{1AC21EED-6897-858D-B624-A3C37094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D4C64209-1E87-5E55-5F3E-41D5CA9C4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LIFE INSURANCE</a:t>
            </a:r>
            <a:br>
              <a:rPr lang="en-US" sz="2400" b="1" dirty="0"/>
            </a:br>
            <a:r>
              <a:rPr lang="en-US" sz="2400" b="1" dirty="0"/>
              <a:t>in the</a:t>
            </a:r>
            <a:br>
              <a:rPr lang="en-US" sz="2400" b="1" dirty="0"/>
            </a:br>
            <a:r>
              <a:rPr lang="en-US" sz="2400" b="1" dirty="0"/>
              <a:t>2023 ESTATE PLAN</a:t>
            </a:r>
            <a:br>
              <a:rPr lang="en-US" sz="2400" b="1" dirty="0"/>
            </a:br>
            <a:r>
              <a:rPr lang="en-US" sz="2400" b="1" u="sng" dirty="0"/>
              <a:t>Presented to:</a:t>
            </a:r>
            <a:br>
              <a:rPr lang="en-US" sz="2400" b="1" dirty="0"/>
            </a:br>
            <a:r>
              <a:rPr lang="en-US" sz="2400" b="1" dirty="0"/>
              <a:t>Boulder County</a:t>
            </a:r>
            <a:br>
              <a:rPr lang="en-US" sz="2400" b="1" dirty="0"/>
            </a:br>
            <a:r>
              <a:rPr lang="en-US" sz="2400" b="1" dirty="0"/>
              <a:t>Estate Planning Council</a:t>
            </a:r>
          </a:p>
        </p:txBody>
      </p:sp>
      <p:sp>
        <p:nvSpPr>
          <p:cNvPr id="12293" name="TextBox 7">
            <a:extLst>
              <a:ext uri="{FF2B5EF4-FFF2-40B4-BE49-F238E27FC236}">
                <a16:creationId xmlns:a16="http://schemas.microsoft.com/office/drawing/2014/main" id="{CF2DF89E-547E-265E-43F5-ED20F9A5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790825"/>
            <a:ext cx="6591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2. A: Now. Before death, incapacity, uninsurability, or advanced 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5CFA224-F936-79AC-C809-21326288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b="1" dirty="0"/>
              <a:t>LIFE INSURANCE</a:t>
            </a:r>
            <a:br>
              <a:rPr lang="en-US" sz="2000" b="1" dirty="0"/>
            </a:br>
            <a:r>
              <a:rPr lang="en-US" sz="2000" b="1" dirty="0"/>
              <a:t>in the</a:t>
            </a:r>
            <a:br>
              <a:rPr lang="en-US" sz="2000" b="1" dirty="0"/>
            </a:br>
            <a:r>
              <a:rPr lang="en-US" sz="2000" b="1" dirty="0"/>
              <a:t>2023 ESTATE PLAN</a:t>
            </a:r>
            <a:br>
              <a:rPr lang="en-US" sz="2000" b="1" dirty="0"/>
            </a:br>
            <a:r>
              <a:rPr lang="en-US" sz="2000" b="1" u="sng" dirty="0"/>
              <a:t>Presented to:</a:t>
            </a:r>
            <a:br>
              <a:rPr lang="en-US" sz="2000" b="1" dirty="0"/>
            </a:br>
            <a:r>
              <a:rPr lang="en-US" sz="2000" b="1" dirty="0"/>
              <a:t>Boulder County</a:t>
            </a:r>
            <a:br>
              <a:rPr lang="en-US" sz="2000" b="1" dirty="0"/>
            </a:br>
            <a:r>
              <a:rPr lang="en-US" sz="2000" b="1" dirty="0"/>
              <a:t>Estate Planning Council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C7984BA-57D4-0185-0596-A0A28E6B8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4000"/>
              <a:t>Comments? Questions?</a:t>
            </a:r>
          </a:p>
        </p:txBody>
      </p:sp>
      <p:pic>
        <p:nvPicPr>
          <p:cNvPr id="13316" name="Picture 4" descr="HofgardLogoColorSmall2012">
            <a:extLst>
              <a:ext uri="{FF2B5EF4-FFF2-40B4-BE49-F238E27FC236}">
                <a16:creationId xmlns:a16="http://schemas.microsoft.com/office/drawing/2014/main" id="{DE5CB71D-CF0A-6B63-659C-BCD1596E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ooter Placeholder 1">
            <a:extLst>
              <a:ext uri="{FF2B5EF4-FFF2-40B4-BE49-F238E27FC236}">
                <a16:creationId xmlns:a16="http://schemas.microsoft.com/office/drawing/2014/main" id="{117FE8ED-547B-F82C-45FE-F9BDE237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(c) 2023 Hofgard &amp; Associates, P.C. Boulder, Colorado USA.  All rights reserved, reproduction prohibitted without permission.</a:t>
            </a:r>
          </a:p>
        </p:txBody>
      </p:sp>
      <p:pic>
        <p:nvPicPr>
          <p:cNvPr id="13318" name="Picture 2" descr="A tree with yellow leaves&#10;&#10;Description automatically generated with low confidence">
            <a:extLst>
              <a:ext uri="{FF2B5EF4-FFF2-40B4-BE49-F238E27FC236}">
                <a16:creationId xmlns:a16="http://schemas.microsoft.com/office/drawing/2014/main" id="{B8502147-3484-E3FA-7436-8A27AC81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895600"/>
            <a:ext cx="373221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winkle.pot">
  <a:themeElements>
    <a:clrScheme name="Twinkle.pot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winkl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winkle.pot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.po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.pot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.pot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.pot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.pot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.pot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Designs\Twinkle.pot</Template>
  <TotalTime>8102</TotalTime>
  <Words>434</Words>
  <Application>Microsoft Macintosh PowerPoint</Application>
  <PresentationFormat>On-screen Show (4:3)</PresentationFormat>
  <Paragraphs>28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Monotype Sorts</vt:lpstr>
      <vt:lpstr>Twinkle.pot</vt:lpstr>
      <vt:lpstr>LIFE INSURANCE in the 2023 ESTATE PLAN Presented to: Boulder County Estate Planning Council</vt:lpstr>
      <vt:lpstr>LIFE INSURANCE in the 2023 ESTATE PLAN Presented to: Boulder County Estate Planning Council</vt:lpstr>
      <vt:lpstr>LIFE INSURANCE in the 2023 ESTATE PLAN Presented to: Boulder County Estate Planning Council</vt:lpstr>
      <vt:lpstr>LIFE INSURANCE in the 2023 ESTATE PLAN Presented to: Boulder County Estate Planning Council</vt:lpstr>
      <vt:lpstr>LIFE INSURANCE in the 2023 ESTATE PLAN Presented to: Boulder County Estate Planning Council</vt:lpstr>
      <vt:lpstr>LIFE INSURANCE in the 2023 ESTATE PLAN Presented to: Boulder County Estate Planning Council</vt:lpstr>
      <vt:lpstr>LIFE INSURANCE in the 2023 ESTATE PLAN Presented to: Boulder County Estate Planning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an Idea or a Product</dc:title>
  <dc:creator>Kurt Hofgard</dc:creator>
  <cp:lastModifiedBy>Stephanie Hill</cp:lastModifiedBy>
  <cp:revision>373</cp:revision>
  <cp:lastPrinted>2015-01-22T17:51:25Z</cp:lastPrinted>
  <dcterms:created xsi:type="dcterms:W3CDTF">1995-06-02T22:06:36Z</dcterms:created>
  <dcterms:modified xsi:type="dcterms:W3CDTF">2023-09-11T16:38:47Z</dcterms:modified>
</cp:coreProperties>
</file>